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notesSlides/notesSlide3.xml" ContentType="application/vnd.openxmlformats-officedocument.presentationml.notesSlide+xml"/>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notesSlides/notesSlide4.xml" ContentType="application/vnd.openxmlformats-officedocument.presentationml.notesSlide+xml"/>
  <Override PartName="/ppt/embeddings/oleObject36.bin" ContentType="application/vnd.openxmlformats-officedocument.oleObject"/>
  <Override PartName="/ppt/embeddings/oleObject37.bin" ContentType="application/vnd.openxmlformats-officedocument.oleObject"/>
  <Override PartName="/ppt/embeddings/oleObject38.bin" ContentType="application/vnd.openxmlformats-officedocument.oleObject"/>
  <Override PartName="/ppt/embeddings/oleObject39.bin" ContentType="application/vnd.openxmlformats-officedocument.oleObject"/>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embeddings/oleObject51.bin" ContentType="application/vnd.openxmlformats-officedocument.oleObject"/>
  <Override PartName="/ppt/embeddings/oleObject52.bin" ContentType="application/vnd.openxmlformats-officedocument.oleObject"/>
  <Override PartName="/ppt/embeddings/oleObject53.bin" ContentType="application/vnd.openxmlformats-officedocument.oleObject"/>
  <Override PartName="/ppt/embeddings/oleObject54.bin" ContentType="application/vnd.openxmlformats-officedocument.oleObject"/>
  <Override PartName="/ppt/embeddings/oleObject55.bin" ContentType="application/vnd.openxmlformats-officedocument.oleObject"/>
  <Override PartName="/ppt/embeddings/oleObject56.bin" ContentType="application/vnd.openxmlformats-officedocument.oleObject"/>
  <Override PartName="/ppt/embeddings/oleObject57.bin" ContentType="application/vnd.openxmlformats-officedocument.oleObject"/>
  <Override PartName="/ppt/embeddings/oleObject58.bin" ContentType="application/vnd.openxmlformats-officedocument.oleObject"/>
  <Override PartName="/ppt/embeddings/oleObject59.bin" ContentType="application/vnd.openxmlformats-officedocument.oleObject"/>
  <Override PartName="/ppt/embeddings/oleObject60.bin" ContentType="application/vnd.openxmlformats-officedocument.oleObject"/>
  <Override PartName="/ppt/embeddings/oleObject61.bin" ContentType="application/vnd.openxmlformats-officedocument.oleObject"/>
  <Override PartName="/ppt/embeddings/oleObject62.bin" ContentType="application/vnd.openxmlformats-officedocument.oleObject"/>
  <Override PartName="/ppt/embeddings/oleObject63.bin" ContentType="application/vnd.openxmlformats-officedocument.oleObject"/>
  <Override PartName="/ppt/embeddings/oleObject64.bin" ContentType="application/vnd.openxmlformats-officedocument.oleObject"/>
  <Override PartName="/ppt/embeddings/oleObject65.bin" ContentType="application/vnd.openxmlformats-officedocument.oleObject"/>
  <Override PartName="/ppt/embeddings/oleObject66.bin" ContentType="application/vnd.openxmlformats-officedocument.oleObject"/>
  <Override PartName="/ppt/embeddings/oleObject67.bin" ContentType="application/vnd.openxmlformats-officedocument.oleObject"/>
  <Override PartName="/ppt/embeddings/oleObject68.bin" ContentType="application/vnd.openxmlformats-officedocument.oleObject"/>
  <Override PartName="/ppt/embeddings/oleObject69.bin" ContentType="application/vnd.openxmlformats-officedocument.oleObject"/>
  <Override PartName="/ppt/embeddings/oleObject70.bin" ContentType="application/vnd.openxmlformats-officedocument.oleObject"/>
  <Override PartName="/ppt/embeddings/oleObject71.bin" ContentType="application/vnd.openxmlformats-officedocument.oleObject"/>
  <Override PartName="/ppt/embeddings/oleObject72.bin" ContentType="application/vnd.openxmlformats-officedocument.oleObject"/>
  <Override PartName="/ppt/embeddings/oleObject73.bin" ContentType="application/vnd.openxmlformats-officedocument.oleObject"/>
  <Override PartName="/ppt/embeddings/oleObject74.bin" ContentType="application/vnd.openxmlformats-officedocument.oleObject"/>
  <Override PartName="/ppt/embeddings/oleObject75.bin" ContentType="application/vnd.openxmlformats-officedocument.oleObject"/>
  <Override PartName="/ppt/embeddings/oleObject76.bin" ContentType="application/vnd.openxmlformats-officedocument.oleObject"/>
  <Override PartName="/ppt/embeddings/oleObject77.bin" ContentType="application/vnd.openxmlformats-officedocument.oleObject"/>
  <Override PartName="/ppt/embeddings/oleObject78.bin" ContentType="application/vnd.openxmlformats-officedocument.oleObject"/>
  <Override PartName="/ppt/embeddings/oleObject79.bin" ContentType="application/vnd.openxmlformats-officedocument.oleObject"/>
  <Override PartName="/ppt/embeddings/oleObject80.bin" ContentType="application/vnd.openxmlformats-officedocument.oleObject"/>
  <Override PartName="/ppt/embeddings/oleObject81.bin" ContentType="application/vnd.openxmlformats-officedocument.oleObject"/>
  <Override PartName="/ppt/embeddings/oleObject82.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83.bin" ContentType="application/vnd.openxmlformats-officedocument.oleObject"/>
  <Override PartName="/ppt/embeddings/oleObject84.bin" ContentType="application/vnd.openxmlformats-officedocument.oleObject"/>
  <Override PartName="/ppt/embeddings/oleObject85.bin" ContentType="application/vnd.openxmlformats-officedocument.oleObject"/>
  <Override PartName="/ppt/embeddings/oleObject86.bin" ContentType="application/vnd.openxmlformats-officedocument.oleObject"/>
  <Override PartName="/ppt/embeddings/oleObject87.bin" ContentType="application/vnd.openxmlformats-officedocument.oleObject"/>
  <Override PartName="/ppt/embeddings/oleObject88.bin" ContentType="application/vnd.openxmlformats-officedocument.oleObject"/>
  <Override PartName="/ppt/embeddings/oleObject89.bin" ContentType="application/vnd.openxmlformats-officedocument.oleObject"/>
  <Override PartName="/ppt/embeddings/oleObject90.bin" ContentType="application/vnd.openxmlformats-officedocument.oleObject"/>
  <Override PartName="/ppt/embeddings/oleObject91.bin" ContentType="application/vnd.openxmlformats-officedocument.oleObject"/>
  <Override PartName="/ppt/embeddings/oleObject92.bin" ContentType="application/vnd.openxmlformats-officedocument.oleObject"/>
  <Override PartName="/ppt/embeddings/oleObject93.bin" ContentType="application/vnd.openxmlformats-officedocument.oleObject"/>
  <Override PartName="/ppt/embeddings/oleObject94.bin" ContentType="application/vnd.openxmlformats-officedocument.oleObject"/>
  <Override PartName="/ppt/embeddings/oleObject95.bin" ContentType="application/vnd.openxmlformats-officedocument.oleObject"/>
  <Override PartName="/ppt/embeddings/oleObject96.bin" ContentType="application/vnd.openxmlformats-officedocument.oleObject"/>
  <Override PartName="/ppt/embeddings/oleObject97.bin" ContentType="application/vnd.openxmlformats-officedocument.oleObject"/>
  <Override PartName="/ppt/embeddings/oleObject98.bin" ContentType="application/vnd.openxmlformats-officedocument.oleObject"/>
  <Override PartName="/ppt/embeddings/oleObject99.bin" ContentType="application/vnd.openxmlformats-officedocument.oleObject"/>
  <Override PartName="/ppt/embeddings/oleObject100.bin" ContentType="application/vnd.openxmlformats-officedocument.oleObject"/>
  <Override PartName="/ppt/embeddings/oleObject101.bin" ContentType="application/vnd.openxmlformats-officedocument.oleObject"/>
  <Override PartName="/ppt/embeddings/oleObject102.bin" ContentType="application/vnd.openxmlformats-officedocument.oleObject"/>
  <Override PartName="/ppt/embeddings/oleObject103.bin" ContentType="application/vnd.openxmlformats-officedocument.oleObject"/>
  <Override PartName="/ppt/embeddings/oleObject104.bin" ContentType="application/vnd.openxmlformats-officedocument.oleObject"/>
  <Override PartName="/ppt/embeddings/oleObject105.bin" ContentType="application/vnd.openxmlformats-officedocument.oleObject"/>
  <Override PartName="/ppt/embeddings/oleObject106.bin" ContentType="application/vnd.openxmlformats-officedocument.oleObject"/>
  <Override PartName="/ppt/notesSlides/notesSlide7.xml" ContentType="application/vnd.openxmlformats-officedocument.presentationml.notesSlide+xml"/>
  <Override PartName="/ppt/embeddings/oleObject107.bin" ContentType="application/vnd.openxmlformats-officedocument.oleObject"/>
  <Override PartName="/ppt/embeddings/oleObject108.bin" ContentType="application/vnd.openxmlformats-officedocument.oleObject"/>
  <Override PartName="/ppt/embeddings/oleObject109.bin" ContentType="application/vnd.openxmlformats-officedocument.oleObject"/>
  <Override PartName="/ppt/embeddings/oleObject110.bin" ContentType="application/vnd.openxmlformats-officedocument.oleObject"/>
  <Override PartName="/ppt/embeddings/oleObject111.bin" ContentType="application/vnd.openxmlformats-officedocument.oleObject"/>
  <Override PartName="/ppt/embeddings/oleObject112.bin" ContentType="application/vnd.openxmlformats-officedocument.oleObject"/>
  <Override PartName="/ppt/embeddings/oleObject113.bin" ContentType="application/vnd.openxmlformats-officedocument.oleObject"/>
  <Override PartName="/ppt/notesSlides/notesSlide8.xml" ContentType="application/vnd.openxmlformats-officedocument.presentationml.notesSlide+xml"/>
  <Override PartName="/ppt/embeddings/oleObject114.bin" ContentType="application/vnd.openxmlformats-officedocument.oleObject"/>
  <Override PartName="/ppt/embeddings/oleObject115.bin" ContentType="application/vnd.openxmlformats-officedocument.oleObject"/>
  <Override PartName="/ppt/notesSlides/notesSlide9.xml" ContentType="application/vnd.openxmlformats-officedocument.presentationml.notesSlide+xml"/>
  <Override PartName="/ppt/embeddings/oleObject116.bin" ContentType="application/vnd.openxmlformats-officedocument.oleObject"/>
  <Override PartName="/ppt/embeddings/oleObject117.bin" ContentType="application/vnd.openxmlformats-officedocument.oleObject"/>
  <Override PartName="/ppt/embeddings/oleObject118.bin" ContentType="application/vnd.openxmlformats-officedocument.oleObject"/>
  <Override PartName="/ppt/embeddings/oleObject119.bin" ContentType="application/vnd.openxmlformats-officedocument.oleObject"/>
  <Override PartName="/ppt/embeddings/oleObject120.bin" ContentType="application/vnd.openxmlformats-officedocument.oleObject"/>
  <Override PartName="/ppt/notesSlides/notesSlide10.xml" ContentType="application/vnd.openxmlformats-officedocument.presentationml.notesSlide+xml"/>
  <Override PartName="/ppt/embeddings/oleObject121.bin" ContentType="application/vnd.openxmlformats-officedocument.oleObject"/>
  <Override PartName="/ppt/embeddings/oleObject122.bin" ContentType="application/vnd.openxmlformats-officedocument.oleObject"/>
  <Override PartName="/ppt/embeddings/oleObject123.bin" ContentType="application/vnd.openxmlformats-officedocument.oleObject"/>
  <Override PartName="/ppt/notesSlides/notesSlide11.xml" ContentType="application/vnd.openxmlformats-officedocument.presentationml.notesSlide+xml"/>
  <Override PartName="/ppt/embeddings/oleObject124.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25.bin" ContentType="application/vnd.openxmlformats-officedocument.oleObject"/>
  <Override PartName="/ppt/embeddings/oleObject126.bin" ContentType="application/vnd.openxmlformats-officedocument.oleObject"/>
  <Override PartName="/ppt/embeddings/oleObject127.bin" ContentType="application/vnd.openxmlformats-officedocument.oleObject"/>
  <Override PartName="/ppt/embeddings/oleObject128.bin" ContentType="application/vnd.openxmlformats-officedocument.oleObject"/>
  <Override PartName="/ppt/embeddings/oleObject129.bin" ContentType="application/vnd.openxmlformats-officedocument.oleObject"/>
  <Override PartName="/ppt/embeddings/oleObject130.bin" ContentType="application/vnd.openxmlformats-officedocument.oleObject"/>
  <Override PartName="/ppt/embeddings/oleObject131.bin" ContentType="application/vnd.openxmlformats-officedocument.oleObject"/>
  <Override PartName="/ppt/embeddings/oleObject132.bin" ContentType="application/vnd.openxmlformats-officedocument.oleObject"/>
  <Override PartName="/ppt/embeddings/oleObject133.bin" ContentType="application/vnd.openxmlformats-officedocument.oleObject"/>
  <Override PartName="/ppt/embeddings/oleObject134.bin" ContentType="application/vnd.openxmlformats-officedocument.oleObject"/>
  <Override PartName="/ppt/embeddings/oleObject135.bin" ContentType="application/vnd.openxmlformats-officedocument.oleObject"/>
  <Override PartName="/ppt/embeddings/oleObject136.bin" ContentType="application/vnd.openxmlformats-officedocument.oleObject"/>
  <Override PartName="/ppt/embeddings/oleObject137.bin" ContentType="application/vnd.openxmlformats-officedocument.oleObject"/>
  <Override PartName="/ppt/embeddings/oleObject138.bin" ContentType="application/vnd.openxmlformats-officedocument.oleObject"/>
  <Override PartName="/ppt/embeddings/oleObject139.bin" ContentType="application/vnd.openxmlformats-officedocument.oleObject"/>
  <Override PartName="/ppt/embeddings/oleObject140.bin" ContentType="application/vnd.openxmlformats-officedocument.oleObject"/>
  <Override PartName="/ppt/embeddings/oleObject141.bin" ContentType="application/vnd.openxmlformats-officedocument.oleObject"/>
  <Override PartName="/ppt/embeddings/oleObject142.bin" ContentType="application/vnd.openxmlformats-officedocument.oleObject"/>
  <Override PartName="/ppt/embeddings/oleObject143.bin" ContentType="application/vnd.openxmlformats-officedocument.oleObject"/>
  <Override PartName="/ppt/embeddings/oleObject144.bin" ContentType="application/vnd.openxmlformats-officedocument.oleObject"/>
  <Override PartName="/ppt/embeddings/oleObject145.bin" ContentType="application/vnd.openxmlformats-officedocument.oleObject"/>
  <Override PartName="/ppt/embeddings/oleObject146.bin" ContentType="application/vnd.openxmlformats-officedocument.oleObject"/>
  <Override PartName="/ppt/embeddings/oleObject147.bin" ContentType="application/vnd.openxmlformats-officedocument.oleObject"/>
  <Override PartName="/ppt/embeddings/oleObject148.bin" ContentType="application/vnd.openxmlformats-officedocument.oleObject"/>
  <Override PartName="/ppt/embeddings/oleObject149.bin" ContentType="application/vnd.openxmlformats-officedocument.oleObject"/>
  <Override PartName="/ppt/embeddings/oleObject150.bin" ContentType="application/vnd.openxmlformats-officedocument.oleObject"/>
  <Override PartName="/ppt/embeddings/oleObject151.bin" ContentType="application/vnd.openxmlformats-officedocument.oleObject"/>
  <Override PartName="/ppt/embeddings/oleObject152.bin" ContentType="application/vnd.openxmlformats-officedocument.oleObject"/>
  <Override PartName="/ppt/embeddings/oleObject153.bin" ContentType="application/vnd.openxmlformats-officedocument.oleObject"/>
  <Override PartName="/ppt/embeddings/oleObject154.bin" ContentType="application/vnd.openxmlformats-officedocument.oleObject"/>
  <Override PartName="/ppt/embeddings/oleObject155.bin" ContentType="application/vnd.openxmlformats-officedocument.oleObject"/>
  <Override PartName="/ppt/embeddings/oleObject156.bin" ContentType="application/vnd.openxmlformats-officedocument.oleObject"/>
  <Override PartName="/ppt/embeddings/oleObject157.bin" ContentType="application/vnd.openxmlformats-officedocument.oleObject"/>
  <Override PartName="/ppt/embeddings/oleObject158.bin" ContentType="application/vnd.openxmlformats-officedocument.oleObject"/>
  <Override PartName="/ppt/embeddings/oleObject159.bin" ContentType="application/vnd.openxmlformats-officedocument.oleObject"/>
  <Override PartName="/ppt/embeddings/oleObject160.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4"/>
  </p:sldMasterIdLst>
  <p:notesMasterIdLst>
    <p:notesMasterId r:id="rId79"/>
  </p:notesMasterIdLst>
  <p:handoutMasterIdLst>
    <p:handoutMasterId r:id="rId80"/>
  </p:handoutMasterIdLst>
  <p:sldIdLst>
    <p:sldId id="809" r:id="rId5"/>
    <p:sldId id="812" r:id="rId6"/>
    <p:sldId id="814" r:id="rId7"/>
    <p:sldId id="813" r:id="rId8"/>
    <p:sldId id="815" r:id="rId9"/>
    <p:sldId id="830" r:id="rId10"/>
    <p:sldId id="817" r:id="rId11"/>
    <p:sldId id="818" r:id="rId12"/>
    <p:sldId id="820" r:id="rId13"/>
    <p:sldId id="821" r:id="rId14"/>
    <p:sldId id="822" r:id="rId15"/>
    <p:sldId id="823" r:id="rId16"/>
    <p:sldId id="824" r:id="rId17"/>
    <p:sldId id="825" r:id="rId18"/>
    <p:sldId id="826" r:id="rId19"/>
    <p:sldId id="827" r:id="rId20"/>
    <p:sldId id="828" r:id="rId21"/>
    <p:sldId id="829" r:id="rId22"/>
    <p:sldId id="974" r:id="rId23"/>
    <p:sldId id="968" r:id="rId24"/>
    <p:sldId id="969" r:id="rId25"/>
    <p:sldId id="970" r:id="rId26"/>
    <p:sldId id="971" r:id="rId27"/>
    <p:sldId id="972" r:id="rId28"/>
    <p:sldId id="973" r:id="rId29"/>
    <p:sldId id="960" r:id="rId30"/>
    <p:sldId id="967" r:id="rId31"/>
    <p:sldId id="966" r:id="rId32"/>
    <p:sldId id="980" r:id="rId33"/>
    <p:sldId id="962" r:id="rId34"/>
    <p:sldId id="963" r:id="rId35"/>
    <p:sldId id="964" r:id="rId36"/>
    <p:sldId id="977" r:id="rId37"/>
    <p:sldId id="978" r:id="rId38"/>
    <p:sldId id="979" r:id="rId39"/>
    <p:sldId id="965" r:id="rId40"/>
    <p:sldId id="975" r:id="rId41"/>
    <p:sldId id="832" r:id="rId42"/>
    <p:sldId id="833" r:id="rId43"/>
    <p:sldId id="834" r:id="rId44"/>
    <p:sldId id="835" r:id="rId45"/>
    <p:sldId id="836" r:id="rId46"/>
    <p:sldId id="837" r:id="rId47"/>
    <p:sldId id="929" r:id="rId48"/>
    <p:sldId id="931" r:id="rId49"/>
    <p:sldId id="930" r:id="rId50"/>
    <p:sldId id="932" r:id="rId51"/>
    <p:sldId id="959" r:id="rId52"/>
    <p:sldId id="933" r:id="rId53"/>
    <p:sldId id="934" r:id="rId54"/>
    <p:sldId id="935" r:id="rId55"/>
    <p:sldId id="936" r:id="rId56"/>
    <p:sldId id="937" r:id="rId57"/>
    <p:sldId id="938" r:id="rId58"/>
    <p:sldId id="939" r:id="rId59"/>
    <p:sldId id="940" r:id="rId60"/>
    <p:sldId id="941" r:id="rId61"/>
    <p:sldId id="942" r:id="rId62"/>
    <p:sldId id="943" r:id="rId63"/>
    <p:sldId id="944" r:id="rId64"/>
    <p:sldId id="945" r:id="rId65"/>
    <p:sldId id="946" r:id="rId66"/>
    <p:sldId id="947" r:id="rId67"/>
    <p:sldId id="948" r:id="rId68"/>
    <p:sldId id="949" r:id="rId69"/>
    <p:sldId id="950" r:id="rId70"/>
    <p:sldId id="951" r:id="rId71"/>
    <p:sldId id="952" r:id="rId72"/>
    <p:sldId id="953" r:id="rId73"/>
    <p:sldId id="954" r:id="rId74"/>
    <p:sldId id="955" r:id="rId75"/>
    <p:sldId id="956" r:id="rId76"/>
    <p:sldId id="957" r:id="rId77"/>
    <p:sldId id="958" r:id="rId78"/>
  </p:sldIdLst>
  <p:sldSz cx="9906000" cy="6858000" type="A4"/>
  <p:notesSz cx="6662738" cy="9906000"/>
  <p:defaultTextStyle>
    <a:defPPr>
      <a:defRPr lang="en-GB"/>
    </a:defPPr>
    <a:lvl1pPr algn="ctr" rtl="0" fontAlgn="base">
      <a:spcBef>
        <a:spcPct val="0"/>
      </a:spcBef>
      <a:spcAft>
        <a:spcPct val="0"/>
      </a:spcAft>
      <a:defRPr kern="1200">
        <a:solidFill>
          <a:schemeClr val="tx1"/>
        </a:solidFill>
        <a:latin typeface="Trebuchet MS" pitchFamily="34" charset="0"/>
        <a:ea typeface="+mn-ea"/>
        <a:cs typeface="+mn-cs"/>
      </a:defRPr>
    </a:lvl1pPr>
    <a:lvl2pPr marL="457200" algn="ctr" rtl="0" fontAlgn="base">
      <a:spcBef>
        <a:spcPct val="0"/>
      </a:spcBef>
      <a:spcAft>
        <a:spcPct val="0"/>
      </a:spcAft>
      <a:defRPr kern="1200">
        <a:solidFill>
          <a:schemeClr val="tx1"/>
        </a:solidFill>
        <a:latin typeface="Trebuchet MS" pitchFamily="34" charset="0"/>
        <a:ea typeface="+mn-ea"/>
        <a:cs typeface="+mn-cs"/>
      </a:defRPr>
    </a:lvl2pPr>
    <a:lvl3pPr marL="914400" algn="ctr" rtl="0" fontAlgn="base">
      <a:spcBef>
        <a:spcPct val="0"/>
      </a:spcBef>
      <a:spcAft>
        <a:spcPct val="0"/>
      </a:spcAft>
      <a:defRPr kern="1200">
        <a:solidFill>
          <a:schemeClr val="tx1"/>
        </a:solidFill>
        <a:latin typeface="Trebuchet MS" pitchFamily="34" charset="0"/>
        <a:ea typeface="+mn-ea"/>
        <a:cs typeface="+mn-cs"/>
      </a:defRPr>
    </a:lvl3pPr>
    <a:lvl4pPr marL="1371600" algn="ctr" rtl="0" fontAlgn="base">
      <a:spcBef>
        <a:spcPct val="0"/>
      </a:spcBef>
      <a:spcAft>
        <a:spcPct val="0"/>
      </a:spcAft>
      <a:defRPr kern="1200">
        <a:solidFill>
          <a:schemeClr val="tx1"/>
        </a:solidFill>
        <a:latin typeface="Trebuchet MS" pitchFamily="34" charset="0"/>
        <a:ea typeface="+mn-ea"/>
        <a:cs typeface="+mn-cs"/>
      </a:defRPr>
    </a:lvl4pPr>
    <a:lvl5pPr marL="1828800" algn="ctr" rtl="0" fontAlgn="base">
      <a:spcBef>
        <a:spcPct val="0"/>
      </a:spcBef>
      <a:spcAft>
        <a:spcPct val="0"/>
      </a:spcAft>
      <a:defRPr kern="1200">
        <a:solidFill>
          <a:schemeClr val="tx1"/>
        </a:solidFill>
        <a:latin typeface="Trebuchet MS" pitchFamily="34" charset="0"/>
        <a:ea typeface="+mn-ea"/>
        <a:cs typeface="+mn-cs"/>
      </a:defRPr>
    </a:lvl5pPr>
    <a:lvl6pPr marL="2286000" algn="l" defTabSz="914400" rtl="0" eaLnBrk="1" latinLnBrk="0" hangingPunct="1">
      <a:defRPr kern="1200">
        <a:solidFill>
          <a:schemeClr val="tx1"/>
        </a:solidFill>
        <a:latin typeface="Trebuchet MS" pitchFamily="34" charset="0"/>
        <a:ea typeface="+mn-ea"/>
        <a:cs typeface="+mn-cs"/>
      </a:defRPr>
    </a:lvl6pPr>
    <a:lvl7pPr marL="2743200" algn="l" defTabSz="914400" rtl="0" eaLnBrk="1" latinLnBrk="0" hangingPunct="1">
      <a:defRPr kern="1200">
        <a:solidFill>
          <a:schemeClr val="tx1"/>
        </a:solidFill>
        <a:latin typeface="Trebuchet MS" pitchFamily="34" charset="0"/>
        <a:ea typeface="+mn-ea"/>
        <a:cs typeface="+mn-cs"/>
      </a:defRPr>
    </a:lvl7pPr>
    <a:lvl8pPr marL="3200400" algn="l" defTabSz="914400" rtl="0" eaLnBrk="1" latinLnBrk="0" hangingPunct="1">
      <a:defRPr kern="1200">
        <a:solidFill>
          <a:schemeClr val="tx1"/>
        </a:solidFill>
        <a:latin typeface="Trebuchet MS" pitchFamily="34" charset="0"/>
        <a:ea typeface="+mn-ea"/>
        <a:cs typeface="+mn-cs"/>
      </a:defRPr>
    </a:lvl8pPr>
    <a:lvl9pPr marL="3657600" algn="l" defTabSz="914400" rtl="0" eaLnBrk="1" latinLnBrk="0" hangingPunct="1">
      <a:defRPr kern="1200">
        <a:solidFill>
          <a:schemeClr val="tx1"/>
        </a:solidFill>
        <a:latin typeface="Trebuchet MS" pitchFamily="34" charset="0"/>
        <a:ea typeface="+mn-ea"/>
        <a:cs typeface="+mn-cs"/>
      </a:defRPr>
    </a:lvl9pPr>
  </p:defaultTextStyle>
  <p:extLst>
    <p:ext uri="{EFAFB233-063F-42B5-8137-9DF3F51BA10A}">
      <p15:sldGuideLst xmlns:p15="http://schemas.microsoft.com/office/powerpoint/2012/main" xmlns="">
        <p15:guide id="1" orient="horz" pos="4012">
          <p15:clr>
            <a:srgbClr val="A4A3A4"/>
          </p15:clr>
        </p15:guide>
        <p15:guide id="2" pos="1343">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3333FF"/>
    <a:srgbClr val="FF0000"/>
    <a:srgbClr val="FF00FF"/>
    <a:srgbClr val="FFCCCC"/>
    <a:srgbClr val="FFCCFF"/>
    <a:srgbClr val="FFFF00"/>
    <a:srgbClr val="3366CC"/>
    <a:srgbClr val="00006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44" autoAdjust="0"/>
    <p:restoredTop sz="86379" autoAdjust="0"/>
  </p:normalViewPr>
  <p:slideViewPr>
    <p:cSldViewPr snapToGrid="0">
      <p:cViewPr varScale="1">
        <p:scale>
          <a:sx n="118" d="100"/>
          <a:sy n="118" d="100"/>
        </p:scale>
        <p:origin x="-296" y="-112"/>
      </p:cViewPr>
      <p:guideLst>
        <p:guide orient="horz" pos="4012"/>
        <p:guide pos="1343"/>
      </p:guideLst>
    </p:cSldViewPr>
  </p:slideViewPr>
  <p:outlineViewPr>
    <p:cViewPr>
      <p:scale>
        <a:sx n="33" d="100"/>
        <a:sy n="33" d="100"/>
      </p:scale>
      <p:origin x="0" y="-26048"/>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notesMaster" Target="notesMasters/notesMaster1.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66.xml"/><Relationship Id="rId4" Type="http://schemas.openxmlformats.org/officeDocument/2006/relationships/slide" Target="slides/slide68.xml"/><Relationship Id="rId5" Type="http://schemas.openxmlformats.org/officeDocument/2006/relationships/slide" Target="slides/slide70.xml"/><Relationship Id="rId6" Type="http://schemas.openxmlformats.org/officeDocument/2006/relationships/slide" Target="slides/slide72.xml"/><Relationship Id="rId1" Type="http://schemas.openxmlformats.org/officeDocument/2006/relationships/slide" Target="slides/slide62.xml"/><Relationship Id="rId2"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image" Target="../media/image48.emf"/><Relationship Id="rId2" Type="http://schemas.openxmlformats.org/officeDocument/2006/relationships/image" Target="../media/image3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5" Type="http://schemas.openxmlformats.org/officeDocument/2006/relationships/image" Target="../media/image56.emf"/><Relationship Id="rId6" Type="http://schemas.openxmlformats.org/officeDocument/2006/relationships/image" Target="../media/image57.emf"/><Relationship Id="rId7" Type="http://schemas.openxmlformats.org/officeDocument/2006/relationships/image" Target="../media/image58.emf"/><Relationship Id="rId8" Type="http://schemas.openxmlformats.org/officeDocument/2006/relationships/image" Target="../media/image59.emf"/><Relationship Id="rId9" Type="http://schemas.openxmlformats.org/officeDocument/2006/relationships/image" Target="../media/image60.emf"/><Relationship Id="rId1" Type="http://schemas.openxmlformats.org/officeDocument/2006/relationships/image" Target="../media/image52.emf"/><Relationship Id="rId2"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4.emf"/><Relationship Id="rId4" Type="http://schemas.openxmlformats.org/officeDocument/2006/relationships/image" Target="../media/image65.emf"/><Relationship Id="rId5" Type="http://schemas.openxmlformats.org/officeDocument/2006/relationships/image" Target="../media/image66.emf"/><Relationship Id="rId6" Type="http://schemas.openxmlformats.org/officeDocument/2006/relationships/image" Target="../media/image67.emf"/><Relationship Id="rId7" Type="http://schemas.openxmlformats.org/officeDocument/2006/relationships/image" Target="../media/image68.emf"/><Relationship Id="rId1" Type="http://schemas.openxmlformats.org/officeDocument/2006/relationships/image" Target="../media/image62.emf"/><Relationship Id="rId2" Type="http://schemas.openxmlformats.org/officeDocument/2006/relationships/image" Target="../media/image63.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73.emf"/><Relationship Id="rId5" Type="http://schemas.openxmlformats.org/officeDocument/2006/relationships/image" Target="../media/image74.emf"/><Relationship Id="rId6" Type="http://schemas.openxmlformats.org/officeDocument/2006/relationships/image" Target="../media/image75.emf"/><Relationship Id="rId7" Type="http://schemas.openxmlformats.org/officeDocument/2006/relationships/image" Target="../media/image76.emf"/><Relationship Id="rId8" Type="http://schemas.openxmlformats.org/officeDocument/2006/relationships/image" Target="../media/image77.emf"/><Relationship Id="rId9" Type="http://schemas.openxmlformats.org/officeDocument/2006/relationships/image" Target="../media/image78.emf"/><Relationship Id="rId10" Type="http://schemas.openxmlformats.org/officeDocument/2006/relationships/image" Target="../media/image79.emf"/><Relationship Id="rId1" Type="http://schemas.openxmlformats.org/officeDocument/2006/relationships/image" Target="../media/image70.emf"/><Relationship Id="rId2" Type="http://schemas.openxmlformats.org/officeDocument/2006/relationships/image" Target="../media/image7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3.emf"/><Relationship Id="rId5" Type="http://schemas.openxmlformats.org/officeDocument/2006/relationships/image" Target="../media/image84.emf"/><Relationship Id="rId6" Type="http://schemas.openxmlformats.org/officeDocument/2006/relationships/image" Target="../media/image85.emf"/><Relationship Id="rId7" Type="http://schemas.openxmlformats.org/officeDocument/2006/relationships/image" Target="../media/image86.emf"/><Relationship Id="rId1" Type="http://schemas.openxmlformats.org/officeDocument/2006/relationships/image" Target="../media/image80.emf"/><Relationship Id="rId2" Type="http://schemas.openxmlformats.org/officeDocument/2006/relationships/image" Target="../media/image81.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0.emf"/><Relationship Id="rId4" Type="http://schemas.openxmlformats.org/officeDocument/2006/relationships/image" Target="../media/image91.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94.emf"/><Relationship Id="rId1" Type="http://schemas.openxmlformats.org/officeDocument/2006/relationships/image" Target="../media/image88.emf"/><Relationship Id="rId2"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5" Type="http://schemas.openxmlformats.org/officeDocument/2006/relationships/image" Target="../media/image99.emf"/><Relationship Id="rId6" Type="http://schemas.openxmlformats.org/officeDocument/2006/relationships/image" Target="../media/image67.emf"/><Relationship Id="rId7" Type="http://schemas.openxmlformats.org/officeDocument/2006/relationships/image" Target="../media/image100.emf"/><Relationship Id="rId1" Type="http://schemas.openxmlformats.org/officeDocument/2006/relationships/image" Target="../media/image95.emf"/><Relationship Id="rId2" Type="http://schemas.openxmlformats.org/officeDocument/2006/relationships/image" Target="../media/image9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3.png"/></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9.emf"/><Relationship Id="rId4" Type="http://schemas.openxmlformats.org/officeDocument/2006/relationships/image" Target="../media/image110.emf"/><Relationship Id="rId5" Type="http://schemas.openxmlformats.org/officeDocument/2006/relationships/image" Target="../media/image111.emf"/><Relationship Id="rId1" Type="http://schemas.openxmlformats.org/officeDocument/2006/relationships/image" Target="../media/image107.emf"/><Relationship Id="rId2" Type="http://schemas.openxmlformats.org/officeDocument/2006/relationships/image" Target="../media/image10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2.emf"/><Relationship Id="rId2" Type="http://schemas.openxmlformats.org/officeDocument/2006/relationships/image" Target="../media/image113.emf"/><Relationship Id="rId3" Type="http://schemas.openxmlformats.org/officeDocument/2006/relationships/image" Target="../media/image114.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17.emf"/><Relationship Id="rId4" Type="http://schemas.openxmlformats.org/officeDocument/2006/relationships/image" Target="../media/image118.emf"/><Relationship Id="rId5" Type="http://schemas.openxmlformats.org/officeDocument/2006/relationships/image" Target="../media/image119.emf"/><Relationship Id="rId6" Type="http://schemas.openxmlformats.org/officeDocument/2006/relationships/image" Target="../media/image120.emf"/><Relationship Id="rId1" Type="http://schemas.openxmlformats.org/officeDocument/2006/relationships/image" Target="../media/image115.emf"/><Relationship Id="rId2" Type="http://schemas.openxmlformats.org/officeDocument/2006/relationships/image" Target="../media/image116.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3.emf"/><Relationship Id="rId4" Type="http://schemas.openxmlformats.org/officeDocument/2006/relationships/image" Target="../media/image124.emf"/><Relationship Id="rId1" Type="http://schemas.openxmlformats.org/officeDocument/2006/relationships/image" Target="../media/image121.emf"/><Relationship Id="rId2" Type="http://schemas.openxmlformats.org/officeDocument/2006/relationships/image" Target="../media/image122.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25.emf"/><Relationship Id="rId4" Type="http://schemas.openxmlformats.org/officeDocument/2006/relationships/image" Target="../media/image126.emf"/><Relationship Id="rId5" Type="http://schemas.openxmlformats.org/officeDocument/2006/relationships/image" Target="../media/image127.emf"/><Relationship Id="rId6" Type="http://schemas.openxmlformats.org/officeDocument/2006/relationships/image" Target="../media/image128.emf"/><Relationship Id="rId7" Type="http://schemas.openxmlformats.org/officeDocument/2006/relationships/image" Target="../media/image129.emf"/><Relationship Id="rId8" Type="http://schemas.openxmlformats.org/officeDocument/2006/relationships/image" Target="../media/image130.emf"/><Relationship Id="rId1" Type="http://schemas.openxmlformats.org/officeDocument/2006/relationships/image" Target="../media/image123.emf"/><Relationship Id="rId2" Type="http://schemas.openxmlformats.org/officeDocument/2006/relationships/image" Target="../media/image12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4.emf"/><Relationship Id="rId2" Type="http://schemas.openxmlformats.org/officeDocument/2006/relationships/image" Target="../media/image135.emf"/><Relationship Id="rId3" Type="http://schemas.openxmlformats.org/officeDocument/2006/relationships/image" Target="../media/image13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7.emf"/><Relationship Id="rId2" Type="http://schemas.openxmlformats.org/officeDocument/2006/relationships/image" Target="../media/image138.emf"/><Relationship Id="rId3" Type="http://schemas.openxmlformats.org/officeDocument/2006/relationships/image" Target="../media/image13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 Id="rId3"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0.emf"/><Relationship Id="rId2" Type="http://schemas.openxmlformats.org/officeDocument/2006/relationships/image" Target="../media/image141.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image" Target="../media/image9.emf"/><Relationship Id="rId2"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42.emf"/><Relationship Id="rId3" Type="http://schemas.openxmlformats.org/officeDocument/2006/relationships/image" Target="../media/image14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5.emf"/><Relationship Id="rId2" Type="http://schemas.openxmlformats.org/officeDocument/2006/relationships/image" Target="../media/image16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6.wmf"/><Relationship Id="rId2" Type="http://schemas.openxmlformats.org/officeDocument/2006/relationships/image" Target="../media/image170.wmf"/><Relationship Id="rId3" Type="http://schemas.openxmlformats.org/officeDocument/2006/relationships/image" Target="../media/image171.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5.wmf"/><Relationship Id="rId4" Type="http://schemas.openxmlformats.org/officeDocument/2006/relationships/image" Target="../media/image176.wmf"/><Relationship Id="rId5" Type="http://schemas.openxmlformats.org/officeDocument/2006/relationships/image" Target="../media/image177.wmf"/><Relationship Id="rId6" Type="http://schemas.openxmlformats.org/officeDocument/2006/relationships/image" Target="../media/image178.wmf"/><Relationship Id="rId1" Type="http://schemas.openxmlformats.org/officeDocument/2006/relationships/image" Target="../media/image166.wmf"/><Relationship Id="rId2" Type="http://schemas.openxmlformats.org/officeDocument/2006/relationships/image" Target="../media/image170.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75.wmf"/><Relationship Id="rId4" Type="http://schemas.openxmlformats.org/officeDocument/2006/relationships/image" Target="../media/image176.wmf"/><Relationship Id="rId5" Type="http://schemas.openxmlformats.org/officeDocument/2006/relationships/image" Target="../media/image178.wmf"/><Relationship Id="rId6" Type="http://schemas.openxmlformats.org/officeDocument/2006/relationships/image" Target="../media/image177.wmf"/><Relationship Id="rId7" Type="http://schemas.openxmlformats.org/officeDocument/2006/relationships/image" Target="../media/image181.wmf"/><Relationship Id="rId8" Type="http://schemas.openxmlformats.org/officeDocument/2006/relationships/image" Target="../media/image182.wmf"/><Relationship Id="rId9" Type="http://schemas.openxmlformats.org/officeDocument/2006/relationships/image" Target="../media/image165.emf"/><Relationship Id="rId1" Type="http://schemas.openxmlformats.org/officeDocument/2006/relationships/image" Target="../media/image166.wmf"/><Relationship Id="rId2" Type="http://schemas.openxmlformats.org/officeDocument/2006/relationships/image" Target="../media/image17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image" Target="../media/image9.emf"/><Relationship Id="rId2" Type="http://schemas.openxmlformats.org/officeDocument/2006/relationships/image" Target="../media/image10.e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75.wmf"/><Relationship Id="rId4" Type="http://schemas.openxmlformats.org/officeDocument/2006/relationships/image" Target="../media/image176.wmf"/><Relationship Id="rId5" Type="http://schemas.openxmlformats.org/officeDocument/2006/relationships/image" Target="../media/image178.wmf"/><Relationship Id="rId6" Type="http://schemas.openxmlformats.org/officeDocument/2006/relationships/image" Target="../media/image181.wmf"/><Relationship Id="rId7" Type="http://schemas.openxmlformats.org/officeDocument/2006/relationships/image" Target="../media/image182.wmf"/><Relationship Id="rId8" Type="http://schemas.openxmlformats.org/officeDocument/2006/relationships/image" Target="../media/image177.wmf"/><Relationship Id="rId9" Type="http://schemas.openxmlformats.org/officeDocument/2006/relationships/image" Target="../media/image186.emf"/><Relationship Id="rId1" Type="http://schemas.openxmlformats.org/officeDocument/2006/relationships/image" Target="../media/image166.wmf"/><Relationship Id="rId2" Type="http://schemas.openxmlformats.org/officeDocument/2006/relationships/image" Target="../media/image17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image" Target="../media/image15.emf"/><Relationship Id="rId2"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image" Target="../media/image20.emf"/><Relationship Id="rId2"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1" Type="http://schemas.openxmlformats.org/officeDocument/2006/relationships/image" Target="../media/image25.emf"/><Relationship Id="rId2" Type="http://schemas.openxmlformats.org/officeDocument/2006/relationships/image" Target="../media/image2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 Id="rId2" Type="http://schemas.openxmlformats.org/officeDocument/2006/relationships/image" Target="../media/image31.wmf"/><Relationship Id="rId3"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08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1"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l">
              <a:defRPr sz="1100">
                <a:latin typeface="Tahoma" pitchFamily="34" charset="0"/>
              </a:defRPr>
            </a:lvl1pPr>
          </a:lstStyle>
          <a:p>
            <a:endParaRPr lang="en-GB"/>
          </a:p>
        </p:txBody>
      </p:sp>
      <p:sp>
        <p:nvSpPr>
          <p:cNvPr id="49155" name="Rectangle 3"/>
          <p:cNvSpPr>
            <a:spLocks noGrp="1" noChangeArrowheads="1"/>
          </p:cNvSpPr>
          <p:nvPr>
            <p:ph type="dt" idx="1"/>
          </p:nvPr>
        </p:nvSpPr>
        <p:spPr bwMode="auto">
          <a:xfrm>
            <a:off x="3775553"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r">
              <a:defRPr sz="1100">
                <a:latin typeface="Tahoma" pitchFamily="34" charset="0"/>
              </a:defRPr>
            </a:lvl1pPr>
          </a:lstStyle>
          <a:p>
            <a:endParaRPr lang="en-GB"/>
          </a:p>
        </p:txBody>
      </p:sp>
      <p:sp>
        <p:nvSpPr>
          <p:cNvPr id="49156" name="Rectangle 4"/>
          <p:cNvSpPr>
            <a:spLocks noGrp="1" noRot="1" noChangeAspect="1" noChangeArrowheads="1" noTextEdit="1"/>
          </p:cNvSpPr>
          <p:nvPr>
            <p:ph type="sldImg" idx="2"/>
          </p:nvPr>
        </p:nvSpPr>
        <p:spPr bwMode="auto">
          <a:xfrm>
            <a:off x="647700" y="741363"/>
            <a:ext cx="5367338" cy="3716337"/>
          </a:xfrm>
          <a:prstGeom prst="rect">
            <a:avLst/>
          </a:prstGeom>
          <a:noFill/>
          <a:ln w="9525">
            <a:solidFill>
              <a:srgbClr val="000000"/>
            </a:solidFill>
            <a:miter lim="800000"/>
            <a:headEnd/>
            <a:tailEnd/>
          </a:ln>
          <a:effectLst/>
        </p:spPr>
      </p:sp>
      <p:sp>
        <p:nvSpPr>
          <p:cNvPr id="49157" name="Rectangle 5"/>
          <p:cNvSpPr>
            <a:spLocks noGrp="1" noChangeArrowheads="1"/>
          </p:cNvSpPr>
          <p:nvPr>
            <p:ph type="body" sz="quarter" idx="3"/>
          </p:nvPr>
        </p:nvSpPr>
        <p:spPr bwMode="auto">
          <a:xfrm>
            <a:off x="888366" y="4704660"/>
            <a:ext cx="4886008" cy="4458759"/>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49158" name="Rectangle 6"/>
          <p:cNvSpPr>
            <a:spLocks noGrp="1" noChangeArrowheads="1"/>
          </p:cNvSpPr>
          <p:nvPr>
            <p:ph type="ftr" sz="quarter" idx="4"/>
          </p:nvPr>
        </p:nvSpPr>
        <p:spPr bwMode="auto">
          <a:xfrm>
            <a:off x="1"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l">
              <a:defRPr sz="1100">
                <a:latin typeface="Tahoma" pitchFamily="34" charset="0"/>
              </a:defRPr>
            </a:lvl1pPr>
          </a:lstStyle>
          <a:p>
            <a:endParaRPr lang="en-GB"/>
          </a:p>
        </p:txBody>
      </p:sp>
      <p:sp>
        <p:nvSpPr>
          <p:cNvPr id="49159" name="Rectangle 7"/>
          <p:cNvSpPr>
            <a:spLocks noGrp="1" noChangeArrowheads="1"/>
          </p:cNvSpPr>
          <p:nvPr>
            <p:ph type="sldNum" sz="quarter" idx="5"/>
          </p:nvPr>
        </p:nvSpPr>
        <p:spPr bwMode="auto">
          <a:xfrm>
            <a:off x="3775553"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r">
              <a:defRPr sz="1100">
                <a:latin typeface="Tahoma" pitchFamily="34" charset="0"/>
              </a:defRPr>
            </a:lvl1pPr>
          </a:lstStyle>
          <a:p>
            <a:fld id="{3C32521E-4158-4FEB-AB62-14D3121BD3AC}" type="slidenum">
              <a:rPr lang="en-GB"/>
              <a:pPr/>
              <a:t>‹#›</a:t>
            </a:fld>
            <a:endParaRPr lang="en-GB"/>
          </a:p>
        </p:txBody>
      </p:sp>
    </p:spTree>
    <p:extLst>
      <p:ext uri="{BB962C8B-B14F-4D97-AF65-F5344CB8AC3E}">
        <p14:creationId xmlns:p14="http://schemas.microsoft.com/office/powerpoint/2010/main" val="386095658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43</a:t>
            </a:fld>
            <a:endParaRPr lang="en-US"/>
          </a:p>
        </p:txBody>
      </p:sp>
    </p:spTree>
    <p:extLst>
      <p:ext uri="{BB962C8B-B14F-4D97-AF65-F5344CB8AC3E}">
        <p14:creationId xmlns:p14="http://schemas.microsoft.com/office/powerpoint/2010/main" val="2088917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44</a:t>
            </a:fld>
            <a:endParaRPr lang="en-US"/>
          </a:p>
        </p:txBody>
      </p:sp>
    </p:spTree>
    <p:extLst>
      <p:ext uri="{BB962C8B-B14F-4D97-AF65-F5344CB8AC3E}">
        <p14:creationId xmlns:p14="http://schemas.microsoft.com/office/powerpoint/2010/main" val="1975525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46</a:t>
            </a:fld>
            <a:endParaRPr lang="en-US"/>
          </a:p>
        </p:txBody>
      </p:sp>
    </p:spTree>
    <p:extLst>
      <p:ext uri="{BB962C8B-B14F-4D97-AF65-F5344CB8AC3E}">
        <p14:creationId xmlns:p14="http://schemas.microsoft.com/office/powerpoint/2010/main" val="160029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48</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087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49</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23775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60</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15605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12</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19</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51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26</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251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xfrm>
            <a:off x="647700" y="741363"/>
            <a:ext cx="5367338" cy="3716337"/>
          </a:xfrm>
          <a:ln/>
        </p:spPr>
      </p:sp>
      <p:sp>
        <p:nvSpPr>
          <p:cNvPr id="38915" name="Rectangle 3"/>
          <p:cNvSpPr>
            <a:spLocks noGrp="1" noChangeArrowheads="1"/>
          </p:cNvSpPr>
          <p:nvPr>
            <p:ph type="body" idx="1"/>
          </p:nvPr>
        </p:nvSpPr>
        <p:spPr>
          <a:noFill/>
        </p:spPr>
        <p:txBody>
          <a:bodyPr/>
          <a:lstStyle/>
          <a:p>
            <a:pPr eaLnBrk="1" hangingPunct="1"/>
            <a:r>
              <a:rPr lang="en-US" smtClean="0"/>
              <a:t>This schematic motor cross section shows the origin of the simple proportional relationship between torque and current. The underlying physical principle is the </a:t>
            </a:r>
            <a:r>
              <a:rPr lang="en-US" b="1" smtClean="0"/>
              <a:t>force on a current conducting wire in an external magnetic field</a:t>
            </a:r>
            <a:r>
              <a:rPr lang="en-US" smtClean="0"/>
              <a:t>.</a:t>
            </a:r>
          </a:p>
          <a:p>
            <a:pPr eaLnBrk="1" hangingPunct="1"/>
            <a:r>
              <a:rPr lang="en-US" smtClean="0"/>
              <a:t>The amount of torque produced depends on the </a:t>
            </a:r>
            <a:r>
              <a:rPr lang="en-US" b="1" smtClean="0"/>
              <a:t>geometrical arrangement of the winding</a:t>
            </a:r>
            <a:r>
              <a:rPr lang="en-US" smtClean="0"/>
              <a:t>, its distance to the rotation axis, the density of winding turns, the strength of the </a:t>
            </a:r>
            <a:r>
              <a:rPr lang="en-US" b="1" smtClean="0"/>
              <a:t>magnetic field</a:t>
            </a:r>
            <a:r>
              <a:rPr lang="en-US" smtClean="0"/>
              <a:t> in the air gap and the amount of </a:t>
            </a:r>
            <a:r>
              <a:rPr lang="en-US" b="1" smtClean="0"/>
              <a:t>current applied</a:t>
            </a:r>
            <a:r>
              <a:rPr lang="en-US" smtClean="0"/>
              <a:t>. With the exception of the current all the other parameters are defined by the intrinsic design and cannot be changed on the finished motor. That's why they are summed up in one constant, the torque constant k</a:t>
            </a:r>
            <a:r>
              <a:rPr lang="en-US" baseline="-25000" smtClean="0"/>
              <a:t>M</a:t>
            </a:r>
            <a:r>
              <a:rPr lang="en-US" smtClean="0"/>
              <a:t>. The amount of torque produced by the motor becomes proportional to the motor current.</a:t>
            </a:r>
          </a:p>
        </p:txBody>
      </p:sp>
    </p:spTree>
    <p:extLst>
      <p:ext uri="{BB962C8B-B14F-4D97-AF65-F5344CB8AC3E}">
        <p14:creationId xmlns:p14="http://schemas.microsoft.com/office/powerpoint/2010/main" val="2137682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36</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2164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41</a:t>
            </a:fld>
            <a:endParaRPr lang="en-US"/>
          </a:p>
        </p:txBody>
      </p:sp>
    </p:spTree>
    <p:extLst>
      <p:ext uri="{BB962C8B-B14F-4D97-AF65-F5344CB8AC3E}">
        <p14:creationId xmlns:p14="http://schemas.microsoft.com/office/powerpoint/2010/main" val="1302649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7700" y="741363"/>
            <a:ext cx="5367338" cy="3716337"/>
          </a:xfrm>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0F156C1B-D3A7-434B-A1B0-189E3D1C4527}" type="slidenum">
              <a:rPr lang="en-US" smtClean="0"/>
              <a:pPr/>
              <a:t>42</a:t>
            </a:fld>
            <a:endParaRPr lang="en-US"/>
          </a:p>
        </p:txBody>
      </p:sp>
    </p:spTree>
    <p:extLst>
      <p:ext uri="{BB962C8B-B14F-4D97-AF65-F5344CB8AC3E}">
        <p14:creationId xmlns:p14="http://schemas.microsoft.com/office/powerpoint/2010/main" val="1817854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46"/>
            <a:ext cx="84201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05/02/18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9D71BA-C0A1-4A3D-9374-6B78C99BFBAA}" type="slidenum">
              <a:rPr lang="en-US" smtClean="0"/>
              <a:pPr/>
              <a:t>‹#›</a:t>
            </a:fld>
            <a:endParaRPr lang="en-US"/>
          </a:p>
        </p:txBody>
      </p:sp>
    </p:spTree>
    <p:extLst>
      <p:ext uri="{BB962C8B-B14F-4D97-AF65-F5344CB8AC3E}">
        <p14:creationId xmlns:p14="http://schemas.microsoft.com/office/powerpoint/2010/main" val="193297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05/02/18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BB102-E22C-4DA0-A130-91B64DFDE1A4}" type="slidenum">
              <a:rPr lang="en-US" smtClean="0"/>
              <a:pPr/>
              <a:t>‹#›</a:t>
            </a:fld>
            <a:endParaRPr lang="en-US"/>
          </a:p>
        </p:txBody>
      </p:sp>
    </p:spTree>
    <p:extLst>
      <p:ext uri="{BB962C8B-B14F-4D97-AF65-F5344CB8AC3E}">
        <p14:creationId xmlns:p14="http://schemas.microsoft.com/office/powerpoint/2010/main" val="22941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59"/>
            <a:ext cx="222885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95300" y="274659"/>
            <a:ext cx="652145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05/02/18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7E36-9BE5-4ACB-AA3A-85E62EB96387}" type="slidenum">
              <a:rPr lang="en-US" smtClean="0"/>
              <a:pPr/>
              <a:t>‹#›</a:t>
            </a:fld>
            <a:endParaRPr lang="en-US"/>
          </a:p>
        </p:txBody>
      </p:sp>
    </p:spTree>
    <p:extLst>
      <p:ext uri="{BB962C8B-B14F-4D97-AF65-F5344CB8AC3E}">
        <p14:creationId xmlns:p14="http://schemas.microsoft.com/office/powerpoint/2010/main" val="2110012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95300" y="228600"/>
            <a:ext cx="8915400" cy="1143000"/>
          </a:xfrm>
        </p:spPr>
        <p:txBody>
          <a:bodyPr/>
          <a:lstStyle/>
          <a:p>
            <a:r>
              <a:rPr lang="en-GB" smtClean="0"/>
              <a:t>Click to edit Master title style</a:t>
            </a:r>
            <a:endParaRPr lang="en-US"/>
          </a:p>
        </p:txBody>
      </p:sp>
      <p:sp>
        <p:nvSpPr>
          <p:cNvPr id="3" name="Content Placeholder 2"/>
          <p:cNvSpPr>
            <a:spLocks noGrp="1"/>
          </p:cNvSpPr>
          <p:nvPr>
            <p:ph sz="quarter" idx="1"/>
          </p:nvPr>
        </p:nvSpPr>
        <p:spPr>
          <a:xfrm>
            <a:off x="495300" y="1600200"/>
            <a:ext cx="4375150" cy="21717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quarter" idx="2"/>
          </p:nvPr>
        </p:nvSpPr>
        <p:spPr>
          <a:xfrm>
            <a:off x="5035550" y="1600200"/>
            <a:ext cx="4375150" cy="21717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Content Placeholder 4"/>
          <p:cNvSpPr>
            <a:spLocks noGrp="1"/>
          </p:cNvSpPr>
          <p:nvPr>
            <p:ph sz="quarter" idx="3"/>
          </p:nvPr>
        </p:nvSpPr>
        <p:spPr>
          <a:xfrm>
            <a:off x="495300" y="3924300"/>
            <a:ext cx="4375150" cy="21717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Content Placeholder 5"/>
          <p:cNvSpPr>
            <a:spLocks noGrp="1"/>
          </p:cNvSpPr>
          <p:nvPr>
            <p:ph sz="quarter" idx="4"/>
          </p:nvPr>
        </p:nvSpPr>
        <p:spPr>
          <a:xfrm>
            <a:off x="5035550" y="3924300"/>
            <a:ext cx="4375150" cy="21717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a:xfrm>
            <a:off x="495300" y="6248400"/>
            <a:ext cx="2063750" cy="457200"/>
          </a:xfrm>
        </p:spPr>
        <p:txBody>
          <a:bodyPr/>
          <a:lstStyle>
            <a:lvl1pPr>
              <a:defRPr/>
            </a:lvl1pPr>
          </a:lstStyle>
          <a:p>
            <a:r>
              <a:rPr lang="en-US"/>
              <a:t>Lect12</a:t>
            </a:r>
          </a:p>
        </p:txBody>
      </p:sp>
      <p:sp>
        <p:nvSpPr>
          <p:cNvPr id="8" name="Footer Placeholder 7"/>
          <p:cNvSpPr>
            <a:spLocks noGrp="1"/>
          </p:cNvSpPr>
          <p:nvPr>
            <p:ph type="ftr" sz="quarter" idx="11"/>
          </p:nvPr>
        </p:nvSpPr>
        <p:spPr>
          <a:xfrm>
            <a:off x="3384550" y="6248400"/>
            <a:ext cx="3136900" cy="457200"/>
          </a:xfrm>
        </p:spPr>
        <p:txBody>
          <a:bodyPr/>
          <a:lstStyle>
            <a:lvl1pPr>
              <a:defRPr/>
            </a:lvl1pPr>
          </a:lstStyle>
          <a:p>
            <a:r>
              <a:rPr lang="en-US"/>
              <a:t>EEE 202</a:t>
            </a:r>
          </a:p>
        </p:txBody>
      </p:sp>
      <p:sp>
        <p:nvSpPr>
          <p:cNvPr id="9" name="Slide Number Placeholder 8"/>
          <p:cNvSpPr>
            <a:spLocks noGrp="1"/>
          </p:cNvSpPr>
          <p:nvPr>
            <p:ph type="sldNum" sz="quarter" idx="12"/>
          </p:nvPr>
        </p:nvSpPr>
        <p:spPr>
          <a:xfrm>
            <a:off x="7346950" y="6248400"/>
            <a:ext cx="2063750" cy="457200"/>
          </a:xfrm>
        </p:spPr>
        <p:txBody>
          <a:bodyPr/>
          <a:lstStyle>
            <a:lvl1pPr>
              <a:defRPr/>
            </a:lvl1pPr>
          </a:lstStyle>
          <a:p>
            <a:fld id="{2D396C91-D40B-DC46-B548-21C33752311B}" type="slidenum">
              <a:rPr lang="en-US"/>
              <a:pPr/>
              <a:t>‹#›</a:t>
            </a:fld>
            <a:endParaRPr lang="en-US"/>
          </a:p>
        </p:txBody>
      </p:sp>
    </p:spTree>
    <p:extLst>
      <p:ext uri="{BB962C8B-B14F-4D97-AF65-F5344CB8AC3E}">
        <p14:creationId xmlns:p14="http://schemas.microsoft.com/office/powerpoint/2010/main" val="54033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46853" y="617538"/>
            <a:ext cx="8442457" cy="1143000"/>
          </a:xfrm>
        </p:spPr>
        <p:txBody>
          <a:bodyPr/>
          <a:lstStyle/>
          <a:p>
            <a:r>
              <a:rPr lang="en-GB" smtClean="0"/>
              <a:t>Click to edit Master title style</a:t>
            </a:r>
            <a:endParaRPr lang="en-US"/>
          </a:p>
        </p:txBody>
      </p:sp>
      <p:sp>
        <p:nvSpPr>
          <p:cNvPr id="3" name="ClipArt Placeholder 2"/>
          <p:cNvSpPr>
            <a:spLocks noGrp="1"/>
          </p:cNvSpPr>
          <p:nvPr>
            <p:ph type="clipArt" sz="half" idx="1"/>
          </p:nvPr>
        </p:nvSpPr>
        <p:spPr>
          <a:xfrm>
            <a:off x="1281245" y="2017713"/>
            <a:ext cx="4127500" cy="4114800"/>
          </a:xfrm>
        </p:spPr>
        <p:txBody>
          <a:bodyPr/>
          <a:lstStyle/>
          <a:p>
            <a:endParaRPr lang="en-US"/>
          </a:p>
        </p:txBody>
      </p:sp>
      <p:sp>
        <p:nvSpPr>
          <p:cNvPr id="4" name="Text Placeholder 3"/>
          <p:cNvSpPr>
            <a:spLocks noGrp="1"/>
          </p:cNvSpPr>
          <p:nvPr>
            <p:ph type="body" sz="half" idx="2"/>
          </p:nvPr>
        </p:nvSpPr>
        <p:spPr>
          <a:xfrm>
            <a:off x="5573845" y="2017713"/>
            <a:ext cx="4127500"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a:xfrm>
            <a:off x="990600" y="6324600"/>
            <a:ext cx="2063750" cy="457200"/>
          </a:xfrm>
        </p:spPr>
        <p:txBody>
          <a:bodyPr/>
          <a:lstStyle>
            <a:lvl1pPr>
              <a:defRPr/>
            </a:lvl1pPr>
          </a:lstStyle>
          <a:p>
            <a:endParaRPr lang="en-US"/>
          </a:p>
        </p:txBody>
      </p:sp>
      <p:sp>
        <p:nvSpPr>
          <p:cNvPr id="6" name="Footer Placeholder 5"/>
          <p:cNvSpPr>
            <a:spLocks noGrp="1"/>
          </p:cNvSpPr>
          <p:nvPr>
            <p:ph type="ftr" sz="quarter" idx="11"/>
          </p:nvPr>
        </p:nvSpPr>
        <p:spPr>
          <a:xfrm>
            <a:off x="3632200" y="6324600"/>
            <a:ext cx="31369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7346950" y="6324600"/>
            <a:ext cx="2063750" cy="457200"/>
          </a:xfrm>
        </p:spPr>
        <p:txBody>
          <a:bodyPr/>
          <a:lstStyle>
            <a:lvl1pPr>
              <a:defRPr/>
            </a:lvl1pPr>
          </a:lstStyle>
          <a:p>
            <a:fld id="{1671A7C6-4E8D-0148-AB4A-D7EE60E2C742}" type="slidenum">
              <a:rPr lang="en-US"/>
              <a:pPr/>
              <a:t>‹#›</a:t>
            </a:fld>
            <a:endParaRPr lang="en-US"/>
          </a:p>
        </p:txBody>
      </p:sp>
    </p:spTree>
    <p:extLst>
      <p:ext uri="{BB962C8B-B14F-4D97-AF65-F5344CB8AC3E}">
        <p14:creationId xmlns:p14="http://schemas.microsoft.com/office/powerpoint/2010/main" val="2003502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05/02/18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337A8-8FD3-4711-9586-69E5522EFD37}" type="slidenum">
              <a:rPr lang="en-US" smtClean="0"/>
              <a:pPr/>
              <a:t>‹#›</a:t>
            </a:fld>
            <a:endParaRPr lang="en-US"/>
          </a:p>
        </p:txBody>
      </p:sp>
    </p:spTree>
    <p:extLst>
      <p:ext uri="{BB962C8B-B14F-4D97-AF65-F5344CB8AC3E}">
        <p14:creationId xmlns:p14="http://schemas.microsoft.com/office/powerpoint/2010/main" val="179049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21"/>
            <a:ext cx="84201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05/02/18</a:t>
            </a:fld>
            <a:endParaRPr lang="en-US"/>
          </a:p>
        </p:txBody>
      </p:sp>
      <p:sp>
        <p:nvSpPr>
          <p:cNvPr id="5" name="Footer Placeholder 4"/>
          <p:cNvSpPr>
            <a:spLocks noGrp="1"/>
          </p:cNvSpPr>
          <p:nvPr>
            <p:ph type="ftr" sz="quarter" idx="11"/>
          </p:nvPr>
        </p:nvSpPr>
        <p:spPr/>
        <p:txBody>
          <a:bodyPr/>
          <a:lstStyle/>
          <a:p>
            <a:r>
              <a:rPr lang="en-US" smtClean="0"/>
              <a:t>SOFT221:  Server-Side Programming and Development 2006 - 07</a:t>
            </a:r>
            <a:endParaRPr lang="en-US"/>
          </a:p>
        </p:txBody>
      </p:sp>
      <p:sp>
        <p:nvSpPr>
          <p:cNvPr id="6" name="Slide Number Placeholder 5"/>
          <p:cNvSpPr>
            <a:spLocks noGrp="1"/>
          </p:cNvSpPr>
          <p:nvPr>
            <p:ph type="sldNum" sz="quarter" idx="12"/>
          </p:nvPr>
        </p:nvSpPr>
        <p:spPr/>
        <p:txBody>
          <a:bodyPr/>
          <a:lstStyle/>
          <a:p>
            <a:fld id="{A2A5F866-5DA6-446D-817F-2EA09839C132}" type="slidenum">
              <a:rPr lang="en-US" smtClean="0"/>
              <a:pPr/>
              <a:t>‹#›</a:t>
            </a:fld>
            <a:endParaRPr lang="en-US"/>
          </a:p>
        </p:txBody>
      </p:sp>
    </p:spTree>
    <p:extLst>
      <p:ext uri="{BB962C8B-B14F-4D97-AF65-F5344CB8AC3E}">
        <p14:creationId xmlns:p14="http://schemas.microsoft.com/office/powerpoint/2010/main" val="132072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05/02/18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A44D-B48C-44A9-9C08-7E0732E093EF}" type="slidenum">
              <a:rPr lang="en-US" smtClean="0"/>
              <a:pPr/>
              <a:t>‹#›</a:t>
            </a:fld>
            <a:endParaRPr lang="en-US"/>
          </a:p>
        </p:txBody>
      </p:sp>
    </p:spTree>
    <p:extLst>
      <p:ext uri="{BB962C8B-B14F-4D97-AF65-F5344CB8AC3E}">
        <p14:creationId xmlns:p14="http://schemas.microsoft.com/office/powerpoint/2010/main" val="207485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B01F9CA3-105E-4857-9057-6DB6197DA786}" type="datetimeFigureOut">
              <a:rPr lang="en-US" smtClean="0"/>
              <a:t>05/02/18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F04DD2-093D-4BCC-A9E4-CBDAA79BCDA7}" type="slidenum">
              <a:rPr lang="en-US" smtClean="0"/>
              <a:pPr/>
              <a:t>‹#›</a:t>
            </a:fld>
            <a:endParaRPr lang="en-US"/>
          </a:p>
        </p:txBody>
      </p:sp>
    </p:spTree>
    <p:extLst>
      <p:ext uri="{BB962C8B-B14F-4D97-AF65-F5344CB8AC3E}">
        <p14:creationId xmlns:p14="http://schemas.microsoft.com/office/powerpoint/2010/main" val="332352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B01F9CA3-105E-4857-9057-6DB6197DA786}" type="datetimeFigureOut">
              <a:rPr lang="en-US" smtClean="0"/>
              <a:t>05/02/18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20A191-3648-4CD3-9109-FFA13344E1A3}" type="slidenum">
              <a:rPr lang="en-US" smtClean="0"/>
              <a:pPr/>
              <a:t>‹#›</a:t>
            </a:fld>
            <a:endParaRPr lang="en-US"/>
          </a:p>
        </p:txBody>
      </p:sp>
    </p:spTree>
    <p:extLst>
      <p:ext uri="{BB962C8B-B14F-4D97-AF65-F5344CB8AC3E}">
        <p14:creationId xmlns:p14="http://schemas.microsoft.com/office/powerpoint/2010/main" val="3861587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05/02/18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414DB-5C40-4318-9D69-0BFF83BF37D1}" type="slidenum">
              <a:rPr lang="en-US" smtClean="0"/>
              <a:pPr/>
              <a:t>‹#›</a:t>
            </a:fld>
            <a:endParaRPr lang="en-US"/>
          </a:p>
        </p:txBody>
      </p:sp>
    </p:spTree>
    <p:extLst>
      <p:ext uri="{BB962C8B-B14F-4D97-AF65-F5344CB8AC3E}">
        <p14:creationId xmlns:p14="http://schemas.microsoft.com/office/powerpoint/2010/main" val="410261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872972" y="27307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05/02/18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6A726-27C4-49DC-B409-CAA930FEDF0C}" type="slidenum">
              <a:rPr lang="en-US" smtClean="0"/>
              <a:pPr/>
              <a:t>‹#›</a:t>
            </a:fld>
            <a:endParaRPr lang="en-US"/>
          </a:p>
        </p:txBody>
      </p:sp>
    </p:spTree>
    <p:extLst>
      <p:ext uri="{BB962C8B-B14F-4D97-AF65-F5344CB8AC3E}">
        <p14:creationId xmlns:p14="http://schemas.microsoft.com/office/powerpoint/2010/main" val="152048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05/02/18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B692C-860E-467F-8A2B-9AADAE3A7EFA}" type="slidenum">
              <a:rPr lang="en-US" smtClean="0"/>
              <a:pPr/>
              <a:t>‹#›</a:t>
            </a:fld>
            <a:endParaRPr lang="en-US"/>
          </a:p>
        </p:txBody>
      </p:sp>
    </p:spTree>
    <p:extLst>
      <p:ext uri="{BB962C8B-B14F-4D97-AF65-F5344CB8AC3E}">
        <p14:creationId xmlns:p14="http://schemas.microsoft.com/office/powerpoint/2010/main" val="3435143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95300" y="635637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9CA3-105E-4857-9057-6DB6197DA786}" type="datetimeFigureOut">
              <a:rPr lang="en-US" smtClean="0"/>
              <a:t>05/02/18</a:t>
            </a:fld>
            <a:endParaRPr lang="en-US"/>
          </a:p>
        </p:txBody>
      </p:sp>
      <p:sp>
        <p:nvSpPr>
          <p:cNvPr id="5" name="Footer Placeholder 4"/>
          <p:cNvSpPr>
            <a:spLocks noGrp="1"/>
          </p:cNvSpPr>
          <p:nvPr>
            <p:ph type="ftr" sz="quarter" idx="3"/>
          </p:nvPr>
        </p:nvSpPr>
        <p:spPr>
          <a:xfrm>
            <a:off x="3384550" y="635637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7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41D83-DF40-4799-80E2-778CE4AB15F7}" type="slidenum">
              <a:rPr lang="en-US" smtClean="0"/>
              <a:pPr/>
              <a:t>‹#›</a:t>
            </a:fld>
            <a:endParaRPr lang="en-US"/>
          </a:p>
        </p:txBody>
      </p:sp>
    </p:spTree>
    <p:extLst>
      <p:ext uri="{BB962C8B-B14F-4D97-AF65-F5344CB8AC3E}">
        <p14:creationId xmlns:p14="http://schemas.microsoft.com/office/powerpoint/2010/main" val="7789806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7" r:id="rId12"/>
    <p:sldLayoutId id="2147484328" r:id="rId13"/>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25.emf"/><Relationship Id="rId5" Type="http://schemas.openxmlformats.org/officeDocument/2006/relationships/oleObject" Target="../embeddings/oleObject21.bin"/><Relationship Id="rId6" Type="http://schemas.openxmlformats.org/officeDocument/2006/relationships/image" Target="../media/image26.emf"/><Relationship Id="rId7" Type="http://schemas.openxmlformats.org/officeDocument/2006/relationships/image" Target="../media/image29.png"/><Relationship Id="rId8" Type="http://schemas.openxmlformats.org/officeDocument/2006/relationships/oleObject" Target="../embeddings/oleObject22.bin"/><Relationship Id="rId9" Type="http://schemas.openxmlformats.org/officeDocument/2006/relationships/image" Target="../media/image27.emf"/><Relationship Id="rId10" Type="http://schemas.openxmlformats.org/officeDocument/2006/relationships/oleObject" Target="../embeddings/oleObject23.bin"/><Relationship Id="rId11" Type="http://schemas.openxmlformats.org/officeDocument/2006/relationships/image" Target="../media/image28.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30.wmf"/><Relationship Id="rId5" Type="http://schemas.openxmlformats.org/officeDocument/2006/relationships/oleObject" Target="../embeddings/oleObject25.bin"/><Relationship Id="rId6" Type="http://schemas.openxmlformats.org/officeDocument/2006/relationships/image" Target="../media/image31.wmf"/><Relationship Id="rId7" Type="http://schemas.openxmlformats.org/officeDocument/2006/relationships/oleObject" Target="../embeddings/oleObject26.bin"/><Relationship Id="rId8" Type="http://schemas.openxmlformats.org/officeDocument/2006/relationships/image" Target="../media/image32.wmf"/><Relationship Id="rId1" Type="http://schemas.openxmlformats.org/officeDocument/2006/relationships/vmlDrawing" Target="../drawings/vmlDrawing8.vml"/><Relationship Id="rId2"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oleObject" Target="../embeddings/oleObject27.bin"/><Relationship Id="rId6" Type="http://schemas.openxmlformats.org/officeDocument/2006/relationships/image" Target="../media/image33.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oleObject" Target="../embeddings/oleObject28.bin"/><Relationship Id="rId6" Type="http://schemas.openxmlformats.org/officeDocument/2006/relationships/image" Target="../media/image36.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39.emf"/><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42.emf"/><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45.emf"/><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48.emf"/><Relationship Id="rId5" Type="http://schemas.openxmlformats.org/officeDocument/2006/relationships/image" Target="../media/image51.png"/><Relationship Id="rId6" Type="http://schemas.openxmlformats.org/officeDocument/2006/relationships/oleObject" Target="../embeddings/oleObject33.bin"/><Relationship Id="rId7" Type="http://schemas.openxmlformats.org/officeDocument/2006/relationships/image" Target="../media/image33.emf"/><Relationship Id="rId8" Type="http://schemas.openxmlformats.org/officeDocument/2006/relationships/oleObject" Target="../embeddings/oleObject34.bin"/><Relationship Id="rId9" Type="http://schemas.openxmlformats.org/officeDocument/2006/relationships/image" Target="../media/image49.emf"/><Relationship Id="rId10" Type="http://schemas.openxmlformats.org/officeDocument/2006/relationships/oleObject" Target="../embeddings/oleObject35.bin"/><Relationship Id="rId11" Type="http://schemas.openxmlformats.org/officeDocument/2006/relationships/image" Target="../media/image50.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emf"/><Relationship Id="rId5"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54.emf"/><Relationship Id="rId20" Type="http://schemas.openxmlformats.org/officeDocument/2006/relationships/oleObject" Target="../embeddings/oleObject44.bin"/><Relationship Id="rId21" Type="http://schemas.openxmlformats.org/officeDocument/2006/relationships/image" Target="../media/image60.emf"/><Relationship Id="rId10" Type="http://schemas.openxmlformats.org/officeDocument/2006/relationships/oleObject" Target="../embeddings/oleObject39.bin"/><Relationship Id="rId11" Type="http://schemas.openxmlformats.org/officeDocument/2006/relationships/image" Target="../media/image55.emf"/><Relationship Id="rId12" Type="http://schemas.openxmlformats.org/officeDocument/2006/relationships/oleObject" Target="../embeddings/oleObject40.bin"/><Relationship Id="rId13" Type="http://schemas.openxmlformats.org/officeDocument/2006/relationships/image" Target="../media/image56.emf"/><Relationship Id="rId14" Type="http://schemas.openxmlformats.org/officeDocument/2006/relationships/oleObject" Target="../embeddings/oleObject41.bin"/><Relationship Id="rId15" Type="http://schemas.openxmlformats.org/officeDocument/2006/relationships/image" Target="../media/image57.emf"/><Relationship Id="rId16" Type="http://schemas.openxmlformats.org/officeDocument/2006/relationships/oleObject" Target="../embeddings/oleObject42.bin"/><Relationship Id="rId17" Type="http://schemas.openxmlformats.org/officeDocument/2006/relationships/image" Target="../media/image58.emf"/><Relationship Id="rId18" Type="http://schemas.openxmlformats.org/officeDocument/2006/relationships/oleObject" Target="../embeddings/oleObject43.bin"/><Relationship Id="rId19" Type="http://schemas.openxmlformats.org/officeDocument/2006/relationships/image" Target="../media/image59.emf"/><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oleObject" Target="../embeddings/oleObject36.bin"/><Relationship Id="rId4" Type="http://schemas.openxmlformats.org/officeDocument/2006/relationships/image" Target="../media/image52.emf"/><Relationship Id="rId5" Type="http://schemas.openxmlformats.org/officeDocument/2006/relationships/oleObject" Target="../embeddings/oleObject37.bin"/><Relationship Id="rId6" Type="http://schemas.openxmlformats.org/officeDocument/2006/relationships/image" Target="../media/image53.emf"/><Relationship Id="rId7" Type="http://schemas.openxmlformats.org/officeDocument/2006/relationships/image" Target="../media/image61.png"/><Relationship Id="rId8" Type="http://schemas.openxmlformats.org/officeDocument/2006/relationships/oleObject" Target="../embeddings/oleObject38.bin"/></Relationships>
</file>

<file path=ppt/slides/_rels/slide21.xml.rels><?xml version="1.0" encoding="UTF-8" standalone="yes"?>
<Relationships xmlns="http://schemas.openxmlformats.org/package/2006/relationships"><Relationship Id="rId11" Type="http://schemas.openxmlformats.org/officeDocument/2006/relationships/image" Target="../media/image65.emf"/><Relationship Id="rId12" Type="http://schemas.openxmlformats.org/officeDocument/2006/relationships/oleObject" Target="../embeddings/oleObject49.bin"/><Relationship Id="rId13" Type="http://schemas.openxmlformats.org/officeDocument/2006/relationships/image" Target="../media/image66.emf"/><Relationship Id="rId14" Type="http://schemas.openxmlformats.org/officeDocument/2006/relationships/oleObject" Target="../embeddings/oleObject50.bin"/><Relationship Id="rId15" Type="http://schemas.openxmlformats.org/officeDocument/2006/relationships/image" Target="../media/image67.emf"/><Relationship Id="rId16" Type="http://schemas.openxmlformats.org/officeDocument/2006/relationships/oleObject" Target="../embeddings/oleObject51.bin"/><Relationship Id="rId17" Type="http://schemas.openxmlformats.org/officeDocument/2006/relationships/image" Target="../media/image68.emf"/><Relationship Id="rId1" Type="http://schemas.openxmlformats.org/officeDocument/2006/relationships/vmlDrawing" Target="../drawings/vmlDrawing16.vml"/><Relationship Id="rId2" Type="http://schemas.openxmlformats.org/officeDocument/2006/relationships/slideLayout" Target="../slideLayouts/slideLayout2.xml"/><Relationship Id="rId3" Type="http://schemas.openxmlformats.org/officeDocument/2006/relationships/image" Target="../media/image69.png"/><Relationship Id="rId4" Type="http://schemas.openxmlformats.org/officeDocument/2006/relationships/oleObject" Target="../embeddings/oleObject45.bin"/><Relationship Id="rId5" Type="http://schemas.openxmlformats.org/officeDocument/2006/relationships/image" Target="../media/image62.emf"/><Relationship Id="rId6" Type="http://schemas.openxmlformats.org/officeDocument/2006/relationships/oleObject" Target="../embeddings/oleObject46.bin"/><Relationship Id="rId7" Type="http://schemas.openxmlformats.org/officeDocument/2006/relationships/image" Target="../media/image63.emf"/><Relationship Id="rId8" Type="http://schemas.openxmlformats.org/officeDocument/2006/relationships/oleObject" Target="../embeddings/oleObject47.bin"/><Relationship Id="rId9" Type="http://schemas.openxmlformats.org/officeDocument/2006/relationships/image" Target="../media/image64.emf"/><Relationship Id="rId10" Type="http://schemas.openxmlformats.org/officeDocument/2006/relationships/oleObject" Target="../embeddings/oleObject48.bin"/></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55.bin"/><Relationship Id="rId20" Type="http://schemas.openxmlformats.org/officeDocument/2006/relationships/image" Target="../media/image78.emf"/><Relationship Id="rId21" Type="http://schemas.openxmlformats.org/officeDocument/2006/relationships/oleObject" Target="../embeddings/oleObject61.bin"/><Relationship Id="rId22" Type="http://schemas.openxmlformats.org/officeDocument/2006/relationships/image" Target="../media/image79.emf"/><Relationship Id="rId10" Type="http://schemas.openxmlformats.org/officeDocument/2006/relationships/image" Target="../media/image73.emf"/><Relationship Id="rId11" Type="http://schemas.openxmlformats.org/officeDocument/2006/relationships/oleObject" Target="../embeddings/oleObject56.bin"/><Relationship Id="rId12" Type="http://schemas.openxmlformats.org/officeDocument/2006/relationships/image" Target="../media/image74.emf"/><Relationship Id="rId13" Type="http://schemas.openxmlformats.org/officeDocument/2006/relationships/oleObject" Target="../embeddings/oleObject57.bin"/><Relationship Id="rId14" Type="http://schemas.openxmlformats.org/officeDocument/2006/relationships/image" Target="../media/image75.emf"/><Relationship Id="rId15" Type="http://schemas.openxmlformats.org/officeDocument/2006/relationships/oleObject" Target="../embeddings/oleObject58.bin"/><Relationship Id="rId16" Type="http://schemas.openxmlformats.org/officeDocument/2006/relationships/image" Target="../media/image76.emf"/><Relationship Id="rId17" Type="http://schemas.openxmlformats.org/officeDocument/2006/relationships/oleObject" Target="../embeddings/oleObject59.bin"/><Relationship Id="rId18" Type="http://schemas.openxmlformats.org/officeDocument/2006/relationships/image" Target="../media/image77.emf"/><Relationship Id="rId19" Type="http://schemas.openxmlformats.org/officeDocument/2006/relationships/oleObject" Target="../embeddings/oleObject60.bin"/><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oleObject52.bin"/><Relationship Id="rId4" Type="http://schemas.openxmlformats.org/officeDocument/2006/relationships/image" Target="../media/image70.emf"/><Relationship Id="rId5" Type="http://schemas.openxmlformats.org/officeDocument/2006/relationships/oleObject" Target="../embeddings/oleObject53.bin"/><Relationship Id="rId6" Type="http://schemas.openxmlformats.org/officeDocument/2006/relationships/image" Target="../media/image71.emf"/><Relationship Id="rId7" Type="http://schemas.openxmlformats.org/officeDocument/2006/relationships/oleObject" Target="../embeddings/oleObject54.bin"/><Relationship Id="rId8" Type="http://schemas.openxmlformats.org/officeDocument/2006/relationships/image" Target="../media/image72.emf"/></Relationships>
</file>

<file path=ppt/slides/_rels/slide23.xml.rels><?xml version="1.0" encoding="UTF-8" standalone="yes"?>
<Relationships xmlns="http://schemas.openxmlformats.org/package/2006/relationships"><Relationship Id="rId11" Type="http://schemas.openxmlformats.org/officeDocument/2006/relationships/oleObject" Target="../embeddings/oleObject66.bin"/><Relationship Id="rId12" Type="http://schemas.openxmlformats.org/officeDocument/2006/relationships/image" Target="../media/image84.emf"/><Relationship Id="rId13" Type="http://schemas.openxmlformats.org/officeDocument/2006/relationships/oleObject" Target="../embeddings/oleObject67.bin"/><Relationship Id="rId14" Type="http://schemas.openxmlformats.org/officeDocument/2006/relationships/image" Target="../media/image85.emf"/><Relationship Id="rId15" Type="http://schemas.openxmlformats.org/officeDocument/2006/relationships/oleObject" Target="../embeddings/oleObject68.bin"/><Relationship Id="rId16" Type="http://schemas.openxmlformats.org/officeDocument/2006/relationships/image" Target="../media/image86.emf"/><Relationship Id="rId17" Type="http://schemas.openxmlformats.org/officeDocument/2006/relationships/image" Target="../media/image87.png"/><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62.bin"/><Relationship Id="rId4" Type="http://schemas.openxmlformats.org/officeDocument/2006/relationships/image" Target="../media/image80.emf"/><Relationship Id="rId5" Type="http://schemas.openxmlformats.org/officeDocument/2006/relationships/oleObject" Target="../embeddings/oleObject63.bin"/><Relationship Id="rId6" Type="http://schemas.openxmlformats.org/officeDocument/2006/relationships/image" Target="../media/image81.emf"/><Relationship Id="rId7" Type="http://schemas.openxmlformats.org/officeDocument/2006/relationships/oleObject" Target="../embeddings/oleObject64.bin"/><Relationship Id="rId8" Type="http://schemas.openxmlformats.org/officeDocument/2006/relationships/image" Target="../media/image82.emf"/><Relationship Id="rId9" Type="http://schemas.openxmlformats.org/officeDocument/2006/relationships/oleObject" Target="../embeddings/oleObject65.bin"/><Relationship Id="rId10" Type="http://schemas.openxmlformats.org/officeDocument/2006/relationships/image" Target="../media/image83.emf"/></Relationships>
</file>

<file path=ppt/slides/_rels/slide24.xml.rels><?xml version="1.0" encoding="UTF-8" standalone="yes"?>
<Relationships xmlns="http://schemas.openxmlformats.org/package/2006/relationships"><Relationship Id="rId11" Type="http://schemas.openxmlformats.org/officeDocument/2006/relationships/image" Target="../media/image91.emf"/><Relationship Id="rId12" Type="http://schemas.openxmlformats.org/officeDocument/2006/relationships/oleObject" Target="../embeddings/oleObject73.bin"/><Relationship Id="rId13" Type="http://schemas.openxmlformats.org/officeDocument/2006/relationships/image" Target="../media/image92.emf"/><Relationship Id="rId14" Type="http://schemas.openxmlformats.org/officeDocument/2006/relationships/oleObject" Target="../embeddings/oleObject74.bin"/><Relationship Id="rId15" Type="http://schemas.openxmlformats.org/officeDocument/2006/relationships/image" Target="../media/image93.emf"/><Relationship Id="rId16" Type="http://schemas.openxmlformats.org/officeDocument/2006/relationships/oleObject" Target="../embeddings/oleObject75.bin"/><Relationship Id="rId17" Type="http://schemas.openxmlformats.org/officeDocument/2006/relationships/image" Target="../media/image94.emf"/><Relationship Id="rId1" Type="http://schemas.openxmlformats.org/officeDocument/2006/relationships/vmlDrawing" Target="../drawings/vmlDrawing19.vml"/><Relationship Id="rId2" Type="http://schemas.openxmlformats.org/officeDocument/2006/relationships/slideLayout" Target="../slideLayouts/slideLayout2.xml"/><Relationship Id="rId3" Type="http://schemas.openxmlformats.org/officeDocument/2006/relationships/image" Target="../media/image87.png"/><Relationship Id="rId4" Type="http://schemas.openxmlformats.org/officeDocument/2006/relationships/oleObject" Target="../embeddings/oleObject69.bin"/><Relationship Id="rId5" Type="http://schemas.openxmlformats.org/officeDocument/2006/relationships/image" Target="../media/image88.emf"/><Relationship Id="rId6" Type="http://schemas.openxmlformats.org/officeDocument/2006/relationships/oleObject" Target="../embeddings/oleObject70.bin"/><Relationship Id="rId7" Type="http://schemas.openxmlformats.org/officeDocument/2006/relationships/image" Target="../media/image89.emf"/><Relationship Id="rId8" Type="http://schemas.openxmlformats.org/officeDocument/2006/relationships/oleObject" Target="../embeddings/oleObject71.bin"/><Relationship Id="rId9" Type="http://schemas.openxmlformats.org/officeDocument/2006/relationships/image" Target="../media/image90.emf"/><Relationship Id="rId10" Type="http://schemas.openxmlformats.org/officeDocument/2006/relationships/oleObject" Target="../embeddings/oleObject72.bin"/></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80.bin"/><Relationship Id="rId12" Type="http://schemas.openxmlformats.org/officeDocument/2006/relationships/image" Target="../media/image99.emf"/><Relationship Id="rId13" Type="http://schemas.openxmlformats.org/officeDocument/2006/relationships/oleObject" Target="../embeddings/oleObject81.bin"/><Relationship Id="rId14" Type="http://schemas.openxmlformats.org/officeDocument/2006/relationships/image" Target="../media/image67.emf"/><Relationship Id="rId15" Type="http://schemas.openxmlformats.org/officeDocument/2006/relationships/oleObject" Target="../embeddings/oleObject82.bin"/><Relationship Id="rId16" Type="http://schemas.openxmlformats.org/officeDocument/2006/relationships/image" Target="../media/image100.emf"/><Relationship Id="rId17" Type="http://schemas.openxmlformats.org/officeDocument/2006/relationships/image" Target="../media/image87.png"/><Relationship Id="rId1" Type="http://schemas.openxmlformats.org/officeDocument/2006/relationships/vmlDrawing" Target="../drawings/vmlDrawing20.vml"/><Relationship Id="rId2" Type="http://schemas.openxmlformats.org/officeDocument/2006/relationships/slideLayout" Target="../slideLayouts/slideLayout2.xml"/><Relationship Id="rId3" Type="http://schemas.openxmlformats.org/officeDocument/2006/relationships/oleObject" Target="../embeddings/oleObject76.bin"/><Relationship Id="rId4" Type="http://schemas.openxmlformats.org/officeDocument/2006/relationships/image" Target="../media/image95.emf"/><Relationship Id="rId5" Type="http://schemas.openxmlformats.org/officeDocument/2006/relationships/oleObject" Target="../embeddings/oleObject77.bin"/><Relationship Id="rId6" Type="http://schemas.openxmlformats.org/officeDocument/2006/relationships/image" Target="../media/image96.emf"/><Relationship Id="rId7" Type="http://schemas.openxmlformats.org/officeDocument/2006/relationships/oleObject" Target="../embeddings/oleObject78.bin"/><Relationship Id="rId8" Type="http://schemas.openxmlformats.org/officeDocument/2006/relationships/image" Target="../media/image97.emf"/><Relationship Id="rId9" Type="http://schemas.openxmlformats.org/officeDocument/2006/relationships/oleObject" Target="../embeddings/oleObject79.bin"/><Relationship Id="rId10" Type="http://schemas.openxmlformats.org/officeDocument/2006/relationships/image" Target="../media/image9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1.png"/><Relationship Id="rId3" Type="http://schemas.openxmlformats.org/officeDocument/2006/relationships/image" Target="../media/image10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package" Target="../embeddings/Microsoft_Word_Document1.docx"/><Relationship Id="rId5" Type="http://schemas.openxmlformats.org/officeDocument/2006/relationships/image" Target="../media/image103.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3.emf"/><Relationship Id="rId5" Type="http://schemas.openxmlformats.org/officeDocument/2006/relationships/image" Target="../media/image4.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31.xml.rels><?xml version="1.0" encoding="UTF-8" standalone="yes"?>
<Relationships xmlns="http://schemas.openxmlformats.org/package/2006/relationships"><Relationship Id="rId11" Type="http://schemas.openxmlformats.org/officeDocument/2006/relationships/image" Target="../media/image110.emf"/><Relationship Id="rId12" Type="http://schemas.openxmlformats.org/officeDocument/2006/relationships/oleObject" Target="../embeddings/oleObject85.bin"/><Relationship Id="rId13" Type="http://schemas.openxmlformats.org/officeDocument/2006/relationships/image" Target="../media/image111.emf"/><Relationship Id="rId1" Type="http://schemas.openxmlformats.org/officeDocument/2006/relationships/vmlDrawing" Target="../drawings/vmlDrawing22.vml"/><Relationship Id="rId2" Type="http://schemas.openxmlformats.org/officeDocument/2006/relationships/slideLayout" Target="../slideLayouts/slideLayout2.xml"/><Relationship Id="rId3" Type="http://schemas.openxmlformats.org/officeDocument/2006/relationships/image" Target="../media/image106.png"/><Relationship Id="rId4" Type="http://schemas.openxmlformats.org/officeDocument/2006/relationships/package" Target="../embeddings/Microsoft_Word_Document2.docx"/><Relationship Id="rId5" Type="http://schemas.openxmlformats.org/officeDocument/2006/relationships/image" Target="../media/image107.emf"/><Relationship Id="rId6" Type="http://schemas.openxmlformats.org/officeDocument/2006/relationships/package" Target="../embeddings/Microsoft_Word_Document3.docx"/><Relationship Id="rId7" Type="http://schemas.openxmlformats.org/officeDocument/2006/relationships/image" Target="../media/image108.emf"/><Relationship Id="rId8" Type="http://schemas.openxmlformats.org/officeDocument/2006/relationships/oleObject" Target="../embeddings/oleObject83.bin"/><Relationship Id="rId9" Type="http://schemas.openxmlformats.org/officeDocument/2006/relationships/image" Target="../media/image109.emf"/><Relationship Id="rId10" Type="http://schemas.openxmlformats.org/officeDocument/2006/relationships/oleObject" Target="../embeddings/oleObject84.bin"/></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oleObject" Target="../embeddings/oleObject86.bin"/><Relationship Id="rId5" Type="http://schemas.openxmlformats.org/officeDocument/2006/relationships/image" Target="../media/image112.emf"/><Relationship Id="rId6" Type="http://schemas.openxmlformats.org/officeDocument/2006/relationships/oleObject" Target="../embeddings/oleObject87.bin"/><Relationship Id="rId7" Type="http://schemas.openxmlformats.org/officeDocument/2006/relationships/image" Target="../media/image113.emf"/><Relationship Id="rId8" Type="http://schemas.openxmlformats.org/officeDocument/2006/relationships/oleObject" Target="../embeddings/oleObject88.bin"/><Relationship Id="rId9" Type="http://schemas.openxmlformats.org/officeDocument/2006/relationships/image" Target="../media/image114.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93.bin"/><Relationship Id="rId12" Type="http://schemas.openxmlformats.org/officeDocument/2006/relationships/image" Target="../media/image119.emf"/><Relationship Id="rId13" Type="http://schemas.openxmlformats.org/officeDocument/2006/relationships/oleObject" Target="../embeddings/oleObject94.bin"/><Relationship Id="rId14" Type="http://schemas.openxmlformats.org/officeDocument/2006/relationships/image" Target="../media/image120.emf"/><Relationship Id="rId1" Type="http://schemas.openxmlformats.org/officeDocument/2006/relationships/vmlDrawing" Target="../drawings/vmlDrawing24.vml"/><Relationship Id="rId2" Type="http://schemas.openxmlformats.org/officeDocument/2006/relationships/slideLayout" Target="../slideLayouts/slideLayout2.xml"/><Relationship Id="rId3" Type="http://schemas.openxmlformats.org/officeDocument/2006/relationships/oleObject" Target="../embeddings/oleObject89.bin"/><Relationship Id="rId4" Type="http://schemas.openxmlformats.org/officeDocument/2006/relationships/image" Target="../media/image115.emf"/><Relationship Id="rId5" Type="http://schemas.openxmlformats.org/officeDocument/2006/relationships/oleObject" Target="../embeddings/oleObject90.bin"/><Relationship Id="rId6" Type="http://schemas.openxmlformats.org/officeDocument/2006/relationships/image" Target="../media/image116.emf"/><Relationship Id="rId7" Type="http://schemas.openxmlformats.org/officeDocument/2006/relationships/oleObject" Target="../embeddings/oleObject91.bin"/><Relationship Id="rId8" Type="http://schemas.openxmlformats.org/officeDocument/2006/relationships/image" Target="../media/image117.emf"/><Relationship Id="rId9" Type="http://schemas.openxmlformats.org/officeDocument/2006/relationships/oleObject" Target="../embeddings/oleObject92.bin"/><Relationship Id="rId10" Type="http://schemas.openxmlformats.org/officeDocument/2006/relationships/image" Target="../media/image118.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5.bin"/><Relationship Id="rId4" Type="http://schemas.openxmlformats.org/officeDocument/2006/relationships/image" Target="../media/image121.emf"/><Relationship Id="rId5" Type="http://schemas.openxmlformats.org/officeDocument/2006/relationships/oleObject" Target="../embeddings/oleObject96.bin"/><Relationship Id="rId6" Type="http://schemas.openxmlformats.org/officeDocument/2006/relationships/image" Target="../media/image122.emf"/><Relationship Id="rId7" Type="http://schemas.openxmlformats.org/officeDocument/2006/relationships/oleObject" Target="../embeddings/oleObject97.bin"/><Relationship Id="rId8" Type="http://schemas.openxmlformats.org/officeDocument/2006/relationships/image" Target="../media/image123.emf"/><Relationship Id="rId9" Type="http://schemas.openxmlformats.org/officeDocument/2006/relationships/oleObject" Target="../embeddings/oleObject98.bin"/><Relationship Id="rId10" Type="http://schemas.openxmlformats.org/officeDocument/2006/relationships/image" Target="../media/image124.emf"/><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103.bin"/><Relationship Id="rId12" Type="http://schemas.openxmlformats.org/officeDocument/2006/relationships/image" Target="../media/image127.emf"/><Relationship Id="rId13" Type="http://schemas.openxmlformats.org/officeDocument/2006/relationships/oleObject" Target="../embeddings/oleObject104.bin"/><Relationship Id="rId14" Type="http://schemas.openxmlformats.org/officeDocument/2006/relationships/image" Target="../media/image128.emf"/><Relationship Id="rId15" Type="http://schemas.openxmlformats.org/officeDocument/2006/relationships/oleObject" Target="../embeddings/oleObject105.bin"/><Relationship Id="rId16" Type="http://schemas.openxmlformats.org/officeDocument/2006/relationships/image" Target="../media/image129.emf"/><Relationship Id="rId17" Type="http://schemas.openxmlformats.org/officeDocument/2006/relationships/oleObject" Target="../embeddings/oleObject106.bin"/><Relationship Id="rId18" Type="http://schemas.openxmlformats.org/officeDocument/2006/relationships/image" Target="../media/image130.emf"/><Relationship Id="rId1" Type="http://schemas.openxmlformats.org/officeDocument/2006/relationships/vmlDrawing" Target="../drawings/vmlDrawing26.vml"/><Relationship Id="rId2" Type="http://schemas.openxmlformats.org/officeDocument/2006/relationships/slideLayout" Target="../slideLayouts/slideLayout2.xml"/><Relationship Id="rId3" Type="http://schemas.openxmlformats.org/officeDocument/2006/relationships/oleObject" Target="../embeddings/oleObject99.bin"/><Relationship Id="rId4" Type="http://schemas.openxmlformats.org/officeDocument/2006/relationships/image" Target="../media/image123.emf"/><Relationship Id="rId5" Type="http://schemas.openxmlformats.org/officeDocument/2006/relationships/oleObject" Target="../embeddings/oleObject100.bin"/><Relationship Id="rId6" Type="http://schemas.openxmlformats.org/officeDocument/2006/relationships/image" Target="../media/image124.emf"/><Relationship Id="rId7" Type="http://schemas.openxmlformats.org/officeDocument/2006/relationships/oleObject" Target="../embeddings/oleObject101.bin"/><Relationship Id="rId8" Type="http://schemas.openxmlformats.org/officeDocument/2006/relationships/image" Target="../media/image125.emf"/><Relationship Id="rId9" Type="http://schemas.openxmlformats.org/officeDocument/2006/relationships/oleObject" Target="../embeddings/oleObject102.bin"/><Relationship Id="rId10" Type="http://schemas.openxmlformats.org/officeDocument/2006/relationships/image" Target="../media/image1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png"/><Relationship Id="rId3" Type="http://schemas.openxmlformats.org/officeDocument/2006/relationships/image" Target="../media/image132.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07.bin"/><Relationship Id="rId4" Type="http://schemas.openxmlformats.org/officeDocument/2006/relationships/image" Target="../media/image133.emf"/><Relationship Id="rId1" Type="http://schemas.openxmlformats.org/officeDocument/2006/relationships/vmlDrawing" Target="../drawings/vmlDrawing27.vml"/><Relationship Id="rId2"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8.bin"/><Relationship Id="rId4" Type="http://schemas.openxmlformats.org/officeDocument/2006/relationships/image" Target="../media/image134.emf"/><Relationship Id="rId5" Type="http://schemas.openxmlformats.org/officeDocument/2006/relationships/oleObject" Target="../embeddings/oleObject109.bin"/><Relationship Id="rId6" Type="http://schemas.openxmlformats.org/officeDocument/2006/relationships/image" Target="../media/image135.emf"/><Relationship Id="rId7" Type="http://schemas.openxmlformats.org/officeDocument/2006/relationships/oleObject" Target="../embeddings/oleObject110.bin"/><Relationship Id="rId8" Type="http://schemas.openxmlformats.org/officeDocument/2006/relationships/image" Target="../media/image136.emf"/><Relationship Id="rId1" Type="http://schemas.openxmlformats.org/officeDocument/2006/relationships/vmlDrawing" Target="../drawings/vmlDrawing28.vml"/><Relationship Id="rId2"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5.emf"/><Relationship Id="rId5" Type="http://schemas.openxmlformats.org/officeDocument/2006/relationships/image" Target="../media/image8.png"/><Relationship Id="rId6" Type="http://schemas.openxmlformats.org/officeDocument/2006/relationships/oleObject" Target="../embeddings/oleObject4.bin"/><Relationship Id="rId7" Type="http://schemas.openxmlformats.org/officeDocument/2006/relationships/image" Target="../media/image6.emf"/><Relationship Id="rId8" Type="http://schemas.openxmlformats.org/officeDocument/2006/relationships/oleObject" Target="../embeddings/oleObject5.bin"/><Relationship Id="rId9" Type="http://schemas.openxmlformats.org/officeDocument/2006/relationships/image" Target="../media/image7.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11.bin"/><Relationship Id="rId4" Type="http://schemas.openxmlformats.org/officeDocument/2006/relationships/image" Target="../media/image137.emf"/><Relationship Id="rId5" Type="http://schemas.openxmlformats.org/officeDocument/2006/relationships/oleObject" Target="../embeddings/oleObject112.bin"/><Relationship Id="rId6" Type="http://schemas.openxmlformats.org/officeDocument/2006/relationships/image" Target="../media/image138.emf"/><Relationship Id="rId7" Type="http://schemas.openxmlformats.org/officeDocument/2006/relationships/oleObject" Target="../embeddings/oleObject113.bin"/><Relationship Id="rId8" Type="http://schemas.openxmlformats.org/officeDocument/2006/relationships/image" Target="../media/image139.emf"/><Relationship Id="rId1" Type="http://schemas.openxmlformats.org/officeDocument/2006/relationships/vmlDrawing" Target="../drawings/vmlDrawing29.vml"/><Relationship Id="rId2"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14.bin"/><Relationship Id="rId5" Type="http://schemas.openxmlformats.org/officeDocument/2006/relationships/image" Target="../media/image140.emf"/><Relationship Id="rId6" Type="http://schemas.openxmlformats.org/officeDocument/2006/relationships/oleObject" Target="../embeddings/oleObject115.bin"/><Relationship Id="rId7" Type="http://schemas.openxmlformats.org/officeDocument/2006/relationships/image" Target="../media/image141.e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1" Type="http://schemas.openxmlformats.org/officeDocument/2006/relationships/oleObject" Target="../embeddings/oleObject119.bin"/><Relationship Id="rId12" Type="http://schemas.openxmlformats.org/officeDocument/2006/relationships/image" Target="../media/image12.emf"/><Relationship Id="rId13" Type="http://schemas.openxmlformats.org/officeDocument/2006/relationships/oleObject" Target="../embeddings/oleObject120.bin"/><Relationship Id="rId14" Type="http://schemas.openxmlformats.org/officeDocument/2006/relationships/image" Target="../media/image13.emf"/><Relationship Id="rId1" Type="http://schemas.openxmlformats.org/officeDocument/2006/relationships/vmlDrawing" Target="../drawings/vmlDrawing31.v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image" Target="../media/image14.png"/><Relationship Id="rId5" Type="http://schemas.openxmlformats.org/officeDocument/2006/relationships/oleObject" Target="../embeddings/oleObject116.bin"/><Relationship Id="rId6" Type="http://schemas.openxmlformats.org/officeDocument/2006/relationships/image" Target="../media/image9.emf"/><Relationship Id="rId7" Type="http://schemas.openxmlformats.org/officeDocument/2006/relationships/oleObject" Target="../embeddings/oleObject117.bin"/><Relationship Id="rId8" Type="http://schemas.openxmlformats.org/officeDocument/2006/relationships/image" Target="../media/image10.emf"/><Relationship Id="rId9" Type="http://schemas.openxmlformats.org/officeDocument/2006/relationships/oleObject" Target="../embeddings/oleObject118.bin"/><Relationship Id="rId10" Type="http://schemas.openxmlformats.org/officeDocument/2006/relationships/image" Target="../media/image11.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4.png"/><Relationship Id="rId5" Type="http://schemas.openxmlformats.org/officeDocument/2006/relationships/oleObject" Target="../embeddings/oleObject121.bin"/><Relationship Id="rId6" Type="http://schemas.openxmlformats.org/officeDocument/2006/relationships/image" Target="../media/image9.emf"/><Relationship Id="rId7" Type="http://schemas.openxmlformats.org/officeDocument/2006/relationships/oleObject" Target="../embeddings/oleObject122.bin"/><Relationship Id="rId8" Type="http://schemas.openxmlformats.org/officeDocument/2006/relationships/image" Target="../media/image142.emf"/><Relationship Id="rId9" Type="http://schemas.openxmlformats.org/officeDocument/2006/relationships/oleObject" Target="../embeddings/oleObject123.bin"/><Relationship Id="rId10" Type="http://schemas.openxmlformats.org/officeDocument/2006/relationships/image" Target="../media/image143.emf"/><Relationship Id="rId1" Type="http://schemas.openxmlformats.org/officeDocument/2006/relationships/vmlDrawing" Target="../drawings/vmlDrawing32.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124.bin"/><Relationship Id="rId5" Type="http://schemas.openxmlformats.org/officeDocument/2006/relationships/image" Target="../media/image143.emf"/><Relationship Id="rId6" Type="http://schemas.openxmlformats.org/officeDocument/2006/relationships/image" Target="../media/image144.png"/><Relationship Id="rId7" Type="http://schemas.openxmlformats.org/officeDocument/2006/relationships/image" Target="../media/image14.png"/><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6.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image" Target="../media/image1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5" Type="http://schemas.openxmlformats.org/officeDocument/2006/relationships/image" Target="../media/image151.png"/><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7.png"/><Relationship Id="rId3" Type="http://schemas.openxmlformats.org/officeDocument/2006/relationships/image" Target="../media/image1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jpeg"/><Relationship Id="rId3" Type="http://schemas.openxmlformats.org/officeDocument/2006/relationships/image" Target="../media/image16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jpeg"/><Relationship Id="rId3" Type="http://schemas.openxmlformats.org/officeDocument/2006/relationships/image" Target="../media/image162.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3.png"/></Relationships>
</file>

<file path=ppt/slides/_rels/slide6.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12.emf"/><Relationship Id="rId13" Type="http://schemas.openxmlformats.org/officeDocument/2006/relationships/oleObject" Target="../embeddings/oleObject10.bin"/><Relationship Id="rId14" Type="http://schemas.openxmlformats.org/officeDocument/2006/relationships/image" Target="../media/image13.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image" Target="../media/image14.png"/><Relationship Id="rId5" Type="http://schemas.openxmlformats.org/officeDocument/2006/relationships/oleObject" Target="../embeddings/oleObject6.bin"/><Relationship Id="rId6" Type="http://schemas.openxmlformats.org/officeDocument/2006/relationships/image" Target="../media/image9.emf"/><Relationship Id="rId7" Type="http://schemas.openxmlformats.org/officeDocument/2006/relationships/oleObject" Target="../embeddings/oleObject7.bin"/><Relationship Id="rId8" Type="http://schemas.openxmlformats.org/officeDocument/2006/relationships/image" Target="../media/image10.emf"/><Relationship Id="rId9" Type="http://schemas.openxmlformats.org/officeDocument/2006/relationships/oleObject" Target="../embeddings/oleObject8.bin"/><Relationship Id="rId10" Type="http://schemas.openxmlformats.org/officeDocument/2006/relationships/image" Target="../media/image1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25.bin"/><Relationship Id="rId4" Type="http://schemas.openxmlformats.org/officeDocument/2006/relationships/image" Target="../media/image164.wmf"/><Relationship Id="rId1" Type="http://schemas.openxmlformats.org/officeDocument/2006/relationships/vmlDrawing" Target="../drawings/vmlDrawing34.v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6.bin"/><Relationship Id="rId4" Type="http://schemas.openxmlformats.org/officeDocument/2006/relationships/image" Target="../media/image164.wmf"/><Relationship Id="rId1" Type="http://schemas.openxmlformats.org/officeDocument/2006/relationships/vmlDrawing" Target="../drawings/vmlDrawing35.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27.bin"/><Relationship Id="rId4" Type="http://schemas.openxmlformats.org/officeDocument/2006/relationships/image" Target="../media/image165.emf"/><Relationship Id="rId5" Type="http://schemas.openxmlformats.org/officeDocument/2006/relationships/oleObject" Target="../embeddings/oleObject128.bin"/><Relationship Id="rId6" Type="http://schemas.openxmlformats.org/officeDocument/2006/relationships/image" Target="../media/image166.wmf"/><Relationship Id="rId1" Type="http://schemas.openxmlformats.org/officeDocument/2006/relationships/vmlDrawing" Target="../drawings/vmlDrawing36.v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68.png"/><Relationship Id="rId4" Type="http://schemas.openxmlformats.org/officeDocument/2006/relationships/image" Target="../media/image169.png"/><Relationship Id="rId1" Type="http://schemas.openxmlformats.org/officeDocument/2006/relationships/slideLayout" Target="../slideLayouts/slideLayout2.xml"/><Relationship Id="rId2" Type="http://schemas.openxmlformats.org/officeDocument/2006/relationships/image" Target="../media/image167.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29.bin"/><Relationship Id="rId4" Type="http://schemas.openxmlformats.org/officeDocument/2006/relationships/image" Target="../media/image166.wmf"/><Relationship Id="rId5" Type="http://schemas.openxmlformats.org/officeDocument/2006/relationships/oleObject" Target="../embeddings/oleObject130.bin"/><Relationship Id="rId6" Type="http://schemas.openxmlformats.org/officeDocument/2006/relationships/image" Target="../media/image170.wmf"/><Relationship Id="rId7" Type="http://schemas.openxmlformats.org/officeDocument/2006/relationships/oleObject" Target="../embeddings/oleObject131.bin"/><Relationship Id="rId8" Type="http://schemas.openxmlformats.org/officeDocument/2006/relationships/image" Target="../media/image171.wmf"/><Relationship Id="rId1" Type="http://schemas.openxmlformats.org/officeDocument/2006/relationships/vmlDrawing" Target="../drawings/vmlDrawing37.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2.xml"/><Relationship Id="rId2" Type="http://schemas.openxmlformats.org/officeDocument/2006/relationships/image" Target="../media/image172.png"/></Relationships>
</file>

<file path=ppt/slides/_rels/slide67.xml.rels><?xml version="1.0" encoding="UTF-8" standalone="yes"?>
<Relationships xmlns="http://schemas.openxmlformats.org/package/2006/relationships"><Relationship Id="rId11" Type="http://schemas.openxmlformats.org/officeDocument/2006/relationships/image" Target="../media/image176.wmf"/><Relationship Id="rId12" Type="http://schemas.openxmlformats.org/officeDocument/2006/relationships/oleObject" Target="../embeddings/oleObject137.bin"/><Relationship Id="rId13" Type="http://schemas.openxmlformats.org/officeDocument/2006/relationships/image" Target="../media/image177.wmf"/><Relationship Id="rId14" Type="http://schemas.openxmlformats.org/officeDocument/2006/relationships/oleObject" Target="../embeddings/oleObject138.bin"/><Relationship Id="rId15" Type="http://schemas.openxmlformats.org/officeDocument/2006/relationships/image" Target="../media/image178.wmf"/><Relationship Id="rId1" Type="http://schemas.openxmlformats.org/officeDocument/2006/relationships/vmlDrawing" Target="../drawings/vmlDrawing38.vml"/><Relationship Id="rId2" Type="http://schemas.openxmlformats.org/officeDocument/2006/relationships/slideLayout" Target="../slideLayouts/slideLayout2.xml"/><Relationship Id="rId3" Type="http://schemas.openxmlformats.org/officeDocument/2006/relationships/oleObject" Target="../embeddings/oleObject132.bin"/><Relationship Id="rId4" Type="http://schemas.openxmlformats.org/officeDocument/2006/relationships/image" Target="../media/image166.wmf"/><Relationship Id="rId5" Type="http://schemas.openxmlformats.org/officeDocument/2006/relationships/oleObject" Target="../embeddings/oleObject133.bin"/><Relationship Id="rId6" Type="http://schemas.openxmlformats.org/officeDocument/2006/relationships/image" Target="../media/image170.wmf"/><Relationship Id="rId7" Type="http://schemas.openxmlformats.org/officeDocument/2006/relationships/oleObject" Target="../embeddings/oleObject134.bin"/><Relationship Id="rId8" Type="http://schemas.openxmlformats.org/officeDocument/2006/relationships/image" Target="../media/image175.wmf"/><Relationship Id="rId9" Type="http://schemas.openxmlformats.org/officeDocument/2006/relationships/oleObject" Target="../embeddings/oleObject135.bin"/><Relationship Id="rId10" Type="http://schemas.openxmlformats.org/officeDocument/2006/relationships/oleObject" Target="../embeddings/oleObject136.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 Id="rId3" Type="http://schemas.openxmlformats.org/officeDocument/2006/relationships/image" Target="../media/image180.png"/></Relationships>
</file>

<file path=ppt/slides/_rels/slide69.xml.rels><?xml version="1.0" encoding="UTF-8" standalone="yes"?>
<Relationships xmlns="http://schemas.openxmlformats.org/package/2006/relationships"><Relationship Id="rId9" Type="http://schemas.openxmlformats.org/officeDocument/2006/relationships/oleObject" Target="../embeddings/oleObject142.bin"/><Relationship Id="rId20" Type="http://schemas.openxmlformats.org/officeDocument/2006/relationships/oleObject" Target="../embeddings/oleObject148.bin"/><Relationship Id="rId21" Type="http://schemas.openxmlformats.org/officeDocument/2006/relationships/image" Target="../media/image165.emf"/><Relationship Id="rId10" Type="http://schemas.openxmlformats.org/officeDocument/2006/relationships/oleObject" Target="../embeddings/oleObject143.bin"/><Relationship Id="rId11" Type="http://schemas.openxmlformats.org/officeDocument/2006/relationships/image" Target="../media/image176.wmf"/><Relationship Id="rId12" Type="http://schemas.openxmlformats.org/officeDocument/2006/relationships/oleObject" Target="../embeddings/oleObject144.bin"/><Relationship Id="rId13" Type="http://schemas.openxmlformats.org/officeDocument/2006/relationships/image" Target="../media/image178.wmf"/><Relationship Id="rId14" Type="http://schemas.openxmlformats.org/officeDocument/2006/relationships/oleObject" Target="../embeddings/oleObject145.bin"/><Relationship Id="rId15" Type="http://schemas.openxmlformats.org/officeDocument/2006/relationships/image" Target="../media/image177.wmf"/><Relationship Id="rId16" Type="http://schemas.openxmlformats.org/officeDocument/2006/relationships/oleObject" Target="../embeddings/oleObject146.bin"/><Relationship Id="rId17" Type="http://schemas.openxmlformats.org/officeDocument/2006/relationships/image" Target="../media/image181.wmf"/><Relationship Id="rId18" Type="http://schemas.openxmlformats.org/officeDocument/2006/relationships/oleObject" Target="../embeddings/oleObject147.bin"/><Relationship Id="rId19" Type="http://schemas.openxmlformats.org/officeDocument/2006/relationships/image" Target="../media/image182.wmf"/><Relationship Id="rId1" Type="http://schemas.openxmlformats.org/officeDocument/2006/relationships/vmlDrawing" Target="../drawings/vmlDrawing39.vml"/><Relationship Id="rId2" Type="http://schemas.openxmlformats.org/officeDocument/2006/relationships/slideLayout" Target="../slideLayouts/slideLayout2.xml"/><Relationship Id="rId3" Type="http://schemas.openxmlformats.org/officeDocument/2006/relationships/oleObject" Target="../embeddings/oleObject139.bin"/><Relationship Id="rId4" Type="http://schemas.openxmlformats.org/officeDocument/2006/relationships/image" Target="../media/image166.wmf"/><Relationship Id="rId5" Type="http://schemas.openxmlformats.org/officeDocument/2006/relationships/oleObject" Target="../embeddings/oleObject140.bin"/><Relationship Id="rId6" Type="http://schemas.openxmlformats.org/officeDocument/2006/relationships/image" Target="../media/image170.wmf"/><Relationship Id="rId7" Type="http://schemas.openxmlformats.org/officeDocument/2006/relationships/oleObject" Target="../embeddings/oleObject141.bin"/><Relationship Id="rId8" Type="http://schemas.openxmlformats.org/officeDocument/2006/relationships/image" Target="../media/image175.wmf"/></Relationships>
</file>

<file path=ppt/slides/_rels/slide7.xml.rels><?xml version="1.0" encoding="UTF-8" standalone="yes"?>
<Relationships xmlns="http://schemas.openxmlformats.org/package/2006/relationships"><Relationship Id="rId11" Type="http://schemas.openxmlformats.org/officeDocument/2006/relationships/image" Target="../media/image17.emf"/><Relationship Id="rId12" Type="http://schemas.openxmlformats.org/officeDocument/2006/relationships/oleObject" Target="../embeddings/oleObject15.bin"/><Relationship Id="rId13" Type="http://schemas.openxmlformats.org/officeDocument/2006/relationships/image" Target="../media/image18.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image" Target="../media/image19.jpeg"/><Relationship Id="rId4" Type="http://schemas.openxmlformats.org/officeDocument/2006/relationships/oleObject" Target="../embeddings/oleObject11.bin"/><Relationship Id="rId5" Type="http://schemas.openxmlformats.org/officeDocument/2006/relationships/image" Target="../media/image15.emf"/><Relationship Id="rId6" Type="http://schemas.openxmlformats.org/officeDocument/2006/relationships/oleObject" Target="../embeddings/oleObject12.bin"/><Relationship Id="rId7" Type="http://schemas.openxmlformats.org/officeDocument/2006/relationships/image" Target="../media/image11.emf"/><Relationship Id="rId8" Type="http://schemas.openxmlformats.org/officeDocument/2006/relationships/oleObject" Target="../embeddings/oleObject13.bin"/><Relationship Id="rId9" Type="http://schemas.openxmlformats.org/officeDocument/2006/relationships/image" Target="../media/image16.emf"/><Relationship Id="rId10" Type="http://schemas.openxmlformats.org/officeDocument/2006/relationships/oleObject" Target="../embeddings/oleObject14.bin"/></Relationships>
</file>

<file path=ppt/slides/_rels/slide70.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71.xml.rels><?xml version="1.0" encoding="UTF-8" standalone="yes"?>
<Relationships xmlns="http://schemas.openxmlformats.org/package/2006/relationships"><Relationship Id="rId9" Type="http://schemas.openxmlformats.org/officeDocument/2006/relationships/oleObject" Target="../embeddings/oleObject152.bin"/><Relationship Id="rId20" Type="http://schemas.openxmlformats.org/officeDocument/2006/relationships/image" Target="../media/image177.wmf"/><Relationship Id="rId21" Type="http://schemas.openxmlformats.org/officeDocument/2006/relationships/oleObject" Target="../embeddings/oleObject159.bin"/><Relationship Id="rId22" Type="http://schemas.openxmlformats.org/officeDocument/2006/relationships/oleObject" Target="../embeddings/oleObject160.bin"/><Relationship Id="rId23" Type="http://schemas.openxmlformats.org/officeDocument/2006/relationships/image" Target="../media/image186.emf"/><Relationship Id="rId10" Type="http://schemas.openxmlformats.org/officeDocument/2006/relationships/oleObject" Target="../embeddings/oleObject153.bin"/><Relationship Id="rId11" Type="http://schemas.openxmlformats.org/officeDocument/2006/relationships/image" Target="../media/image176.wmf"/><Relationship Id="rId12" Type="http://schemas.openxmlformats.org/officeDocument/2006/relationships/oleObject" Target="../embeddings/oleObject154.bin"/><Relationship Id="rId13" Type="http://schemas.openxmlformats.org/officeDocument/2006/relationships/image" Target="../media/image178.wmf"/><Relationship Id="rId14" Type="http://schemas.openxmlformats.org/officeDocument/2006/relationships/oleObject" Target="../embeddings/oleObject155.bin"/><Relationship Id="rId15" Type="http://schemas.openxmlformats.org/officeDocument/2006/relationships/image" Target="../media/image181.wmf"/><Relationship Id="rId16" Type="http://schemas.openxmlformats.org/officeDocument/2006/relationships/oleObject" Target="../embeddings/oleObject156.bin"/><Relationship Id="rId17" Type="http://schemas.openxmlformats.org/officeDocument/2006/relationships/image" Target="../media/image182.wmf"/><Relationship Id="rId18" Type="http://schemas.openxmlformats.org/officeDocument/2006/relationships/oleObject" Target="../embeddings/oleObject157.bin"/><Relationship Id="rId19" Type="http://schemas.openxmlformats.org/officeDocument/2006/relationships/oleObject" Target="../embeddings/oleObject158.bin"/><Relationship Id="rId1" Type="http://schemas.openxmlformats.org/officeDocument/2006/relationships/vmlDrawing" Target="../drawings/vmlDrawing40.vml"/><Relationship Id="rId2" Type="http://schemas.openxmlformats.org/officeDocument/2006/relationships/slideLayout" Target="../slideLayouts/slideLayout2.xml"/><Relationship Id="rId3" Type="http://schemas.openxmlformats.org/officeDocument/2006/relationships/oleObject" Target="../embeddings/oleObject149.bin"/><Relationship Id="rId4" Type="http://schemas.openxmlformats.org/officeDocument/2006/relationships/image" Target="../media/image166.wmf"/><Relationship Id="rId5" Type="http://schemas.openxmlformats.org/officeDocument/2006/relationships/oleObject" Target="../embeddings/oleObject150.bin"/><Relationship Id="rId6" Type="http://schemas.openxmlformats.org/officeDocument/2006/relationships/image" Target="../media/image170.wmf"/><Relationship Id="rId7" Type="http://schemas.openxmlformats.org/officeDocument/2006/relationships/oleObject" Target="../embeddings/oleObject151.bin"/><Relationship Id="rId8" Type="http://schemas.openxmlformats.org/officeDocument/2006/relationships/image" Target="../media/image175.wmf"/></Relationships>
</file>

<file path=ppt/slides/_rels/slide72.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image" Target="../media/image18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oleObject" Target="../embeddings/oleObject16.bin"/><Relationship Id="rId5" Type="http://schemas.openxmlformats.org/officeDocument/2006/relationships/image" Target="../media/image20.emf"/><Relationship Id="rId6" Type="http://schemas.openxmlformats.org/officeDocument/2006/relationships/oleObject" Target="../embeddings/oleObject17.bin"/><Relationship Id="rId7" Type="http://schemas.openxmlformats.org/officeDocument/2006/relationships/image" Target="../media/image21.emf"/><Relationship Id="rId8" Type="http://schemas.openxmlformats.org/officeDocument/2006/relationships/oleObject" Target="../embeddings/oleObject18.bin"/><Relationship Id="rId9" Type="http://schemas.openxmlformats.org/officeDocument/2006/relationships/image" Target="../media/image22.emf"/><Relationship Id="rId10" Type="http://schemas.openxmlformats.org/officeDocument/2006/relationships/oleObject" Target="../embeddings/oleObject19.bin"/><Relationship Id="rId11" Type="http://schemas.openxmlformats.org/officeDocument/2006/relationships/image" Target="../media/image23.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2</a:t>
            </a:r>
            <a:br>
              <a:rPr lang="en-GB" sz="3600" dirty="0" smtClean="0"/>
            </a:br>
            <a:r>
              <a:rPr lang="en-GB" sz="3600" dirty="0"/>
              <a:t/>
            </a:r>
            <a:br>
              <a:rPr lang="en-GB" sz="3600" dirty="0"/>
            </a:br>
            <a:r>
              <a:rPr lang="en-GB" sz="3600" dirty="0" smtClean="0"/>
              <a:t>Modelling electrical circuits</a:t>
            </a:r>
            <a:br>
              <a:rPr lang="en-GB" sz="3600" dirty="0" smtClean="0"/>
            </a:br>
            <a:r>
              <a:rPr lang="en-GB" sz="3600" dirty="0" smtClean="0"/>
              <a:t>with differential equations</a:t>
            </a:r>
            <a:endParaRPr lang="en-GB" sz="3600" dirty="0"/>
          </a:p>
        </p:txBody>
      </p:sp>
    </p:spTree>
    <p:extLst>
      <p:ext uri="{BB962C8B-B14F-4D97-AF65-F5344CB8AC3E}">
        <p14:creationId xmlns:p14="http://schemas.microsoft.com/office/powerpoint/2010/main" val="31040740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84359" y="6057553"/>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10</a:t>
            </a:fld>
            <a:endParaRPr lang="en-US">
              <a:solidFill>
                <a:schemeClr val="bg1"/>
              </a:solidFill>
            </a:endParaRPr>
          </a:p>
        </p:txBody>
      </p:sp>
      <p:graphicFrame>
        <p:nvGraphicFramePr>
          <p:cNvPr id="11" name="Object 3"/>
          <p:cNvGraphicFramePr>
            <a:graphicFrameLocks noChangeAspect="1"/>
          </p:cNvGraphicFramePr>
          <p:nvPr>
            <p:extLst>
              <p:ext uri="{D42A27DB-BD31-4B8C-83A1-F6EECF244321}">
                <p14:modId xmlns:p14="http://schemas.microsoft.com/office/powerpoint/2010/main" val="989657356"/>
              </p:ext>
            </p:extLst>
          </p:nvPr>
        </p:nvGraphicFramePr>
        <p:xfrm>
          <a:off x="7016750" y="2717802"/>
          <a:ext cx="1511300" cy="962025"/>
        </p:xfrm>
        <a:graphic>
          <a:graphicData uri="http://schemas.openxmlformats.org/presentationml/2006/ole">
            <mc:AlternateContent xmlns:mc="http://schemas.openxmlformats.org/markup-compatibility/2006">
              <mc:Choice xmlns:v="urn:schemas-microsoft-com:vml" Requires="v">
                <p:oleObj spid="_x0000_s11027" name="Equation" r:id="rId3" imgW="609600" imgH="419100" progId="Equation.DSMT4">
                  <p:embed/>
                </p:oleObj>
              </mc:Choice>
              <mc:Fallback>
                <p:oleObj name="Equation" r:id="rId3" imgW="609600" imgH="419100" progId="Equation.DSMT4">
                  <p:embed/>
                  <p:pic>
                    <p:nvPicPr>
                      <p:cNvPr id="0" name=""/>
                      <p:cNvPicPr>
                        <a:picLocks noChangeAspect="1" noChangeArrowheads="1"/>
                      </p:cNvPicPr>
                      <p:nvPr/>
                    </p:nvPicPr>
                    <p:blipFill>
                      <a:blip r:embed="rId4"/>
                      <a:srcRect/>
                      <a:stretch>
                        <a:fillRect/>
                      </a:stretch>
                    </p:blipFill>
                    <p:spPr bwMode="auto">
                      <a:xfrm>
                        <a:off x="7016750" y="2717802"/>
                        <a:ext cx="1511300" cy="962025"/>
                      </a:xfrm>
                      <a:prstGeom prst="rect">
                        <a:avLst/>
                      </a:prstGeom>
                      <a:noFill/>
                      <a:ln>
                        <a:noFill/>
                      </a:ln>
                      <a:effectLst/>
                      <a:extLst/>
                    </p:spPr>
                  </p:pic>
                </p:oleObj>
              </mc:Fallback>
            </mc:AlternateContent>
          </a:graphicData>
        </a:graphic>
      </p:graphicFrame>
      <p:sp>
        <p:nvSpPr>
          <p:cNvPr id="12" name="Rectangle 11"/>
          <p:cNvSpPr/>
          <p:nvPr/>
        </p:nvSpPr>
        <p:spPr>
          <a:xfrm>
            <a:off x="932610" y="4719022"/>
            <a:ext cx="8255752" cy="461665"/>
          </a:xfrm>
          <a:prstGeom prst="rect">
            <a:avLst/>
          </a:prstGeom>
        </p:spPr>
        <p:txBody>
          <a:bodyPr wrap="square">
            <a:spAutoFit/>
          </a:bodyPr>
          <a:lstStyle/>
          <a:p>
            <a:pPr algn="l"/>
            <a:r>
              <a:rPr lang="en-US" sz="2400" dirty="0" smtClean="0"/>
              <a:t>Adding up the contributions to overall applied current</a:t>
            </a:r>
            <a:endParaRPr lang="en-US" sz="2400" dirty="0"/>
          </a:p>
        </p:txBody>
      </p:sp>
      <p:graphicFrame>
        <p:nvGraphicFramePr>
          <p:cNvPr id="13" name="Object 3"/>
          <p:cNvGraphicFramePr>
            <a:graphicFrameLocks noChangeAspect="1"/>
          </p:cNvGraphicFramePr>
          <p:nvPr>
            <p:extLst>
              <p:ext uri="{D42A27DB-BD31-4B8C-83A1-F6EECF244321}">
                <p14:modId xmlns:p14="http://schemas.microsoft.com/office/powerpoint/2010/main" val="3185281043"/>
              </p:ext>
            </p:extLst>
          </p:nvPr>
        </p:nvGraphicFramePr>
        <p:xfrm>
          <a:off x="1577975" y="5330827"/>
          <a:ext cx="5995988" cy="1368425"/>
        </p:xfrm>
        <a:graphic>
          <a:graphicData uri="http://schemas.openxmlformats.org/presentationml/2006/ole">
            <mc:AlternateContent xmlns:mc="http://schemas.openxmlformats.org/markup-compatibility/2006">
              <mc:Choice xmlns:v="urn:schemas-microsoft-com:vml" Requires="v">
                <p:oleObj spid="_x0000_s11028" name="Equation" r:id="rId5" imgW="1701800" imgH="419100" progId="Equation.3">
                  <p:embed/>
                </p:oleObj>
              </mc:Choice>
              <mc:Fallback>
                <p:oleObj name="Equation" r:id="rId5" imgW="1701800" imgH="419100" progId="Equation.3">
                  <p:embed/>
                  <p:pic>
                    <p:nvPicPr>
                      <p:cNvPr id="0" name=""/>
                      <p:cNvPicPr>
                        <a:picLocks noChangeAspect="1" noChangeArrowheads="1"/>
                      </p:cNvPicPr>
                      <p:nvPr/>
                    </p:nvPicPr>
                    <p:blipFill>
                      <a:blip r:embed="rId6"/>
                      <a:srcRect/>
                      <a:stretch>
                        <a:fillRect/>
                      </a:stretch>
                    </p:blipFill>
                    <p:spPr bwMode="auto">
                      <a:xfrm>
                        <a:off x="1577975" y="5330827"/>
                        <a:ext cx="5995988" cy="1368425"/>
                      </a:xfrm>
                      <a:prstGeom prst="rect">
                        <a:avLst/>
                      </a:prstGeom>
                      <a:noFill/>
                      <a:ln>
                        <a:noFill/>
                      </a:ln>
                      <a:effectLst/>
                      <a:extLst/>
                    </p:spPr>
                  </p:pic>
                </p:oleObj>
              </mc:Fallback>
            </mc:AlternateContent>
          </a:graphicData>
        </a:graphic>
      </p:graphicFrame>
      <p:pic>
        <p:nvPicPr>
          <p:cNvPr id="3" name="Picture 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203133" y="1723410"/>
            <a:ext cx="4665460" cy="3053597"/>
          </a:xfrm>
          <a:prstGeom prst="rect">
            <a:avLst/>
          </a:prstGeom>
        </p:spPr>
      </p:pic>
      <p:graphicFrame>
        <p:nvGraphicFramePr>
          <p:cNvPr id="15" name="Object 3"/>
          <p:cNvGraphicFramePr>
            <a:graphicFrameLocks noChangeAspect="1"/>
          </p:cNvGraphicFramePr>
          <p:nvPr>
            <p:extLst>
              <p:ext uri="{D42A27DB-BD31-4B8C-83A1-F6EECF244321}">
                <p14:modId xmlns:p14="http://schemas.microsoft.com/office/powerpoint/2010/main" val="1151951910"/>
              </p:ext>
            </p:extLst>
          </p:nvPr>
        </p:nvGraphicFramePr>
        <p:xfrm>
          <a:off x="3259139" y="1143002"/>
          <a:ext cx="1090612" cy="982663"/>
        </p:xfrm>
        <a:graphic>
          <a:graphicData uri="http://schemas.openxmlformats.org/presentationml/2006/ole">
            <mc:AlternateContent xmlns:mc="http://schemas.openxmlformats.org/markup-compatibility/2006">
              <mc:Choice xmlns:v="urn:schemas-microsoft-com:vml" Requires="v">
                <p:oleObj spid="_x0000_s11029" name="Equation" r:id="rId8" imgW="431800" imgH="419100" progId="Equation.3">
                  <p:embed/>
                </p:oleObj>
              </mc:Choice>
              <mc:Fallback>
                <p:oleObj name="Equation" r:id="rId8" imgW="431800" imgH="419100" progId="Equation.3">
                  <p:embed/>
                  <p:pic>
                    <p:nvPicPr>
                      <p:cNvPr id="0" name=""/>
                      <p:cNvPicPr>
                        <a:picLocks noChangeAspect="1" noChangeArrowheads="1"/>
                      </p:cNvPicPr>
                      <p:nvPr/>
                    </p:nvPicPr>
                    <p:blipFill>
                      <a:blip r:embed="rId9"/>
                      <a:srcRect/>
                      <a:stretch>
                        <a:fillRect/>
                      </a:stretch>
                    </p:blipFill>
                    <p:spPr bwMode="auto">
                      <a:xfrm>
                        <a:off x="3259139" y="1143002"/>
                        <a:ext cx="1090612" cy="982663"/>
                      </a:xfrm>
                      <a:prstGeom prst="rect">
                        <a:avLst/>
                      </a:prstGeom>
                      <a:noFill/>
                      <a:ln>
                        <a:noFill/>
                      </a:ln>
                      <a:effectLst/>
                      <a:extLst/>
                    </p:spPr>
                  </p:pic>
                </p:oleObj>
              </mc:Fallback>
            </mc:AlternateContent>
          </a:graphicData>
        </a:graphic>
      </p:graphicFrame>
      <p:graphicFrame>
        <p:nvGraphicFramePr>
          <p:cNvPr id="16" name="Object 3"/>
          <p:cNvGraphicFramePr>
            <a:graphicFrameLocks noChangeAspect="1"/>
          </p:cNvGraphicFramePr>
          <p:nvPr>
            <p:extLst>
              <p:ext uri="{D42A27DB-BD31-4B8C-83A1-F6EECF244321}">
                <p14:modId xmlns:p14="http://schemas.microsoft.com/office/powerpoint/2010/main" val="2230650035"/>
              </p:ext>
            </p:extLst>
          </p:nvPr>
        </p:nvGraphicFramePr>
        <p:xfrm>
          <a:off x="4770319" y="1169950"/>
          <a:ext cx="1893887" cy="982663"/>
        </p:xfrm>
        <a:graphic>
          <a:graphicData uri="http://schemas.openxmlformats.org/presentationml/2006/ole">
            <mc:AlternateContent xmlns:mc="http://schemas.openxmlformats.org/markup-compatibility/2006">
              <mc:Choice xmlns:v="urn:schemas-microsoft-com:vml" Requires="v">
                <p:oleObj spid="_x0000_s11030" name="Equation" r:id="rId10" imgW="749300" imgH="419100" progId="Equation.3">
                  <p:embed/>
                </p:oleObj>
              </mc:Choice>
              <mc:Fallback>
                <p:oleObj name="Equation" r:id="rId10" imgW="749300" imgH="419100" progId="Equation.3">
                  <p:embed/>
                  <p:pic>
                    <p:nvPicPr>
                      <p:cNvPr id="0" name=""/>
                      <p:cNvPicPr>
                        <a:picLocks noChangeAspect="1" noChangeArrowheads="1"/>
                      </p:cNvPicPr>
                      <p:nvPr/>
                    </p:nvPicPr>
                    <p:blipFill>
                      <a:blip r:embed="rId11"/>
                      <a:srcRect/>
                      <a:stretch>
                        <a:fillRect/>
                      </a:stretch>
                    </p:blipFill>
                    <p:spPr bwMode="auto">
                      <a:xfrm>
                        <a:off x="4770319" y="1169950"/>
                        <a:ext cx="1893887" cy="982663"/>
                      </a:xfrm>
                      <a:prstGeom prst="rect">
                        <a:avLst/>
                      </a:prstGeom>
                      <a:noFill/>
                      <a:ln>
                        <a:noFill/>
                      </a:ln>
                      <a:effectLst/>
                      <a:extLst/>
                    </p:spPr>
                  </p:pic>
                </p:oleObj>
              </mc:Fallback>
            </mc:AlternateContent>
          </a:graphicData>
        </a:graphic>
      </p:graphicFrame>
      <p:sp>
        <p:nvSpPr>
          <p:cNvPr id="10"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Parallel RLC circuit</a:t>
            </a:r>
          </a:p>
        </p:txBody>
      </p:sp>
    </p:spTree>
    <p:extLst>
      <p:ext uri="{BB962C8B-B14F-4D97-AF65-F5344CB8AC3E}">
        <p14:creationId xmlns:p14="http://schemas.microsoft.com/office/powerpoint/2010/main" val="1260526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8651" name="Group 59"/>
          <p:cNvGraphicFramePr>
            <a:graphicFrameLocks noGrp="1"/>
          </p:cNvGraphicFramePr>
          <p:nvPr>
            <p:ph sz="quarter" idx="2"/>
            <p:extLst>
              <p:ext uri="{D42A27DB-BD31-4B8C-83A1-F6EECF244321}">
                <p14:modId xmlns:p14="http://schemas.microsoft.com/office/powerpoint/2010/main" val="2261575349"/>
              </p:ext>
            </p:extLst>
          </p:nvPr>
        </p:nvGraphicFramePr>
        <p:xfrm>
          <a:off x="495300" y="1600203"/>
          <a:ext cx="8915400" cy="3563113"/>
        </p:xfrm>
        <a:graphic>
          <a:graphicData uri="http://schemas.openxmlformats.org/drawingml/2006/table">
            <a:tbl>
              <a:tblPr/>
              <a:tblGrid>
                <a:gridCol w="2144581"/>
                <a:gridCol w="3056069"/>
                <a:gridCol w="3714750"/>
              </a:tblGrid>
              <a:tr h="3317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Element</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V/I Relation</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0"/>
                        </a:rPr>
                        <a:t>Comments</a:t>
                      </a:r>
                      <a:endParaRPr kumimoji="0" lang="en-US" sz="2400" b="0" i="0" u="none" strike="noStrike" cap="none" normalizeH="0" baseline="0" dirty="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7016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Resistor</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V = I </a:t>
                      </a:r>
                      <a:r>
                        <a:rPr kumimoji="0" lang="en-US" sz="2400" b="0" i="0" u="none" strike="noStrike" cap="none" normalizeH="0" baseline="0" dirty="0" smtClean="0">
                          <a:ln>
                            <a:noFill/>
                          </a:ln>
                          <a:solidFill>
                            <a:schemeClr val="tx1"/>
                          </a:solidFill>
                          <a:effectLst/>
                          <a:latin typeface="Arial" charset="0"/>
                          <a:ea typeface="ＭＳ Ｐゴシック" charset="0"/>
                        </a:rPr>
                        <a:t>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0"/>
                        </a:rPr>
                        <a:t>R has SI unit Ohms</a:t>
                      </a:r>
                      <a:endParaRPr kumimoji="0" lang="en-US" sz="2400" b="0" i="0" u="none" strike="noStrike" cap="none" normalizeH="0" baseline="0" dirty="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255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0"/>
                        </a:rPr>
                        <a:t>Capacitor</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0"/>
                        </a:rPr>
                        <a:t>Q = CV</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ＭＳ Ｐゴシック" charset="0"/>
                        </a:rPr>
                        <a:t>C has SI unit is Farads</a:t>
                      </a:r>
                      <a:endParaRPr kumimoji="0" lang="en-US" sz="2400" b="0" i="0" u="none" strike="noStrike" cap="none" normalizeH="0" baseline="0" dirty="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842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ＭＳ Ｐゴシック" charset="0"/>
                        </a:rPr>
                        <a:t>Inductor</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2400" b="0" i="0" u="none" strike="noStrike" cap="none" normalizeH="0" baseline="0" dirty="0" smtClean="0">
                          <a:ln>
                            <a:noFill/>
                          </a:ln>
                          <a:solidFill>
                            <a:schemeClr val="tx1"/>
                          </a:solidFill>
                          <a:effectLst/>
                          <a:latin typeface="Arial" charset="0"/>
                          <a:ea typeface="ＭＳ Ｐゴシック" charset="0"/>
                        </a:rPr>
                        <a:t>L has SI unit Henrys</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38625" name="Object 33"/>
          <p:cNvGraphicFramePr>
            <a:graphicFrameLocks noGrp="1" noChangeAspect="1"/>
          </p:cNvGraphicFramePr>
          <p:nvPr>
            <p:ph sz="quarter" idx="3"/>
          </p:nvPr>
        </p:nvGraphicFramePr>
        <p:xfrm>
          <a:off x="3219450" y="2233613"/>
          <a:ext cx="1898650" cy="419100"/>
        </p:xfrm>
        <a:graphic>
          <a:graphicData uri="http://schemas.openxmlformats.org/presentationml/2006/ole">
            <mc:AlternateContent xmlns:mc="http://schemas.openxmlformats.org/markup-compatibility/2006">
              <mc:Choice xmlns:v="urn:schemas-microsoft-com:vml" Requires="v">
                <p:oleObj spid="_x0000_s11859" name="Equation" r:id="rId3" imgW="901440" imgH="215640" progId="Equation.3">
                  <p:embed/>
                </p:oleObj>
              </mc:Choice>
              <mc:Fallback>
                <p:oleObj name="Equation" r:id="rId3" imgW="90144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450" y="2233613"/>
                        <a:ext cx="18986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238629" name="Object 37"/>
          <p:cNvGraphicFramePr>
            <a:graphicFrameLocks noGrp="1" noChangeAspect="1"/>
          </p:cNvGraphicFramePr>
          <p:nvPr>
            <p:ph sz="quarter" idx="4"/>
          </p:nvPr>
        </p:nvGraphicFramePr>
        <p:xfrm>
          <a:off x="3136900" y="2960688"/>
          <a:ext cx="2228850" cy="768350"/>
        </p:xfrm>
        <a:graphic>
          <a:graphicData uri="http://schemas.openxmlformats.org/presentationml/2006/ole">
            <mc:AlternateContent xmlns:mc="http://schemas.openxmlformats.org/markup-compatibility/2006">
              <mc:Choice xmlns:v="urn:schemas-microsoft-com:vml" Requires="v">
                <p:oleObj spid="_x0000_s11860" name="Equation" r:id="rId5" imgW="1054080" imgH="393480" progId="Equation.3">
                  <p:embed/>
                </p:oleObj>
              </mc:Choice>
              <mc:Fallback>
                <p:oleObj name="Equation" r:id="rId5" imgW="10540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6900" y="2960688"/>
                        <a:ext cx="222885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238632" name="Object 40"/>
          <p:cNvGraphicFramePr>
            <a:graphicFrameLocks noChangeAspect="1"/>
          </p:cNvGraphicFramePr>
          <p:nvPr/>
        </p:nvGraphicFramePr>
        <p:xfrm>
          <a:off x="3054350" y="4038600"/>
          <a:ext cx="2393950" cy="857250"/>
        </p:xfrm>
        <a:graphic>
          <a:graphicData uri="http://schemas.openxmlformats.org/presentationml/2006/ole">
            <mc:AlternateContent xmlns:mc="http://schemas.openxmlformats.org/markup-compatibility/2006">
              <mc:Choice xmlns:v="urn:schemas-microsoft-com:vml" Requires="v">
                <p:oleObj spid="_x0000_s11861" name="Equation" r:id="rId7" imgW="1015920" imgH="393480" progId="Equation.3">
                  <p:embed/>
                </p:oleObj>
              </mc:Choice>
              <mc:Fallback>
                <p:oleObj name="Equation" r:id="rId7" imgW="101592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4350" y="4038600"/>
                        <a:ext cx="2393950" cy="857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Summary: RLC Characteristics</a:t>
            </a:r>
          </a:p>
        </p:txBody>
      </p:sp>
    </p:spTree>
    <p:extLst>
      <p:ext uri="{BB962C8B-B14F-4D97-AF65-F5344CB8AC3E}">
        <p14:creationId xmlns:p14="http://schemas.microsoft.com/office/powerpoint/2010/main" val="17299507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2</a:t>
            </a:r>
            <a:br>
              <a:rPr lang="en-GB" sz="3600" dirty="0" smtClean="0"/>
            </a:br>
            <a:r>
              <a:rPr lang="en-GB" sz="3600" dirty="0"/>
              <a:t/>
            </a:r>
            <a:br>
              <a:rPr lang="en-GB" sz="3600" dirty="0"/>
            </a:br>
            <a:r>
              <a:rPr lang="en-GB" sz="3600" dirty="0" smtClean="0"/>
              <a:t>Modelling mechanical systems</a:t>
            </a:r>
            <a:br>
              <a:rPr lang="en-GB" sz="3600" dirty="0" smtClean="0"/>
            </a:br>
            <a:r>
              <a:rPr lang="en-GB" sz="3600" dirty="0" smtClean="0"/>
              <a:t>using differential equations</a:t>
            </a:r>
            <a:endParaRPr lang="en-GB" sz="3600" dirty="0"/>
          </a:p>
        </p:txBody>
      </p:sp>
    </p:spTree>
    <p:extLst>
      <p:ext uri="{BB962C8B-B14F-4D97-AF65-F5344CB8AC3E}">
        <p14:creationId xmlns:p14="http://schemas.microsoft.com/office/powerpoint/2010/main" val="21493925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13</a:t>
            </a:fld>
            <a:endParaRPr lang="en-US">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b="-495"/>
          <a:stretch/>
        </p:blipFill>
        <p:spPr>
          <a:xfrm>
            <a:off x="4597401" y="2000249"/>
            <a:ext cx="4523841" cy="3434392"/>
          </a:xfrm>
          <a:prstGeom prst="rect">
            <a:avLst/>
          </a:prstGeom>
        </p:spPr>
      </p:pic>
      <p:pic>
        <p:nvPicPr>
          <p:cNvPr id="6" name="Picture 5"/>
          <p:cNvPicPr>
            <a:picLocks noChangeAspect="1"/>
          </p:cNvPicPr>
          <p:nvPr/>
        </p:nvPicPr>
        <p:blipFill>
          <a:blip r:embed="rId4"/>
          <a:stretch>
            <a:fillRect/>
          </a:stretch>
        </p:blipFill>
        <p:spPr>
          <a:xfrm>
            <a:off x="1039813" y="1427561"/>
            <a:ext cx="2296054" cy="3635419"/>
          </a:xfrm>
          <a:prstGeom prst="rect">
            <a:avLst/>
          </a:prstGeom>
        </p:spPr>
      </p:pic>
      <p:graphicFrame>
        <p:nvGraphicFramePr>
          <p:cNvPr id="15" name="Object 3"/>
          <p:cNvGraphicFramePr>
            <a:graphicFrameLocks noChangeAspect="1"/>
          </p:cNvGraphicFramePr>
          <p:nvPr>
            <p:extLst>
              <p:ext uri="{D42A27DB-BD31-4B8C-83A1-F6EECF244321}">
                <p14:modId xmlns:p14="http://schemas.microsoft.com/office/powerpoint/2010/main" val="1068498076"/>
              </p:ext>
            </p:extLst>
          </p:nvPr>
        </p:nvGraphicFramePr>
        <p:xfrm>
          <a:off x="3855034" y="4480523"/>
          <a:ext cx="2143920" cy="906785"/>
        </p:xfrm>
        <a:graphic>
          <a:graphicData uri="http://schemas.openxmlformats.org/presentationml/2006/ole">
            <mc:AlternateContent xmlns:mc="http://schemas.openxmlformats.org/markup-compatibility/2006">
              <mc:Choice xmlns:v="urn:schemas-microsoft-com:vml" Requires="v">
                <p:oleObj spid="_x0000_s13514" name="Equation" r:id="rId5" imgW="444500" imgH="203200" progId="Equation.DSMT4">
                  <p:embed/>
                </p:oleObj>
              </mc:Choice>
              <mc:Fallback>
                <p:oleObj name="Equation" r:id="rId5" imgW="444500" imgH="203200" progId="Equation.DSMT4">
                  <p:embed/>
                  <p:pic>
                    <p:nvPicPr>
                      <p:cNvPr id="0" name=""/>
                      <p:cNvPicPr>
                        <a:picLocks noChangeAspect="1" noChangeArrowheads="1"/>
                      </p:cNvPicPr>
                      <p:nvPr/>
                    </p:nvPicPr>
                    <p:blipFill>
                      <a:blip r:embed="rId6"/>
                      <a:srcRect/>
                      <a:stretch>
                        <a:fillRect/>
                      </a:stretch>
                    </p:blipFill>
                    <p:spPr bwMode="auto">
                      <a:xfrm>
                        <a:off x="3855034" y="4480523"/>
                        <a:ext cx="2143920" cy="906785"/>
                      </a:xfrm>
                      <a:prstGeom prst="rect">
                        <a:avLst/>
                      </a:prstGeom>
                      <a:noFill/>
                      <a:ln>
                        <a:noFill/>
                      </a:ln>
                      <a:effectLst/>
                      <a:extLst/>
                    </p:spPr>
                  </p:pic>
                </p:oleObj>
              </mc:Fallback>
            </mc:AlternateContent>
          </a:graphicData>
        </a:graphic>
      </p:graphicFrame>
      <p:sp>
        <p:nvSpPr>
          <p:cNvPr id="16" name="Rectangle 2"/>
          <p:cNvSpPr>
            <a:spLocks noChangeArrowheads="1"/>
          </p:cNvSpPr>
          <p:nvPr/>
        </p:nvSpPr>
        <p:spPr bwMode="auto">
          <a:xfrm>
            <a:off x="646053" y="5381607"/>
            <a:ext cx="9159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smtClean="0">
                <a:latin typeface="Arial"/>
                <a:cs typeface="Arial"/>
              </a:rPr>
              <a:t>f is force in N </a:t>
            </a:r>
          </a:p>
          <a:p>
            <a:pPr algn="l">
              <a:lnSpc>
                <a:spcPct val="80000"/>
              </a:lnSpc>
              <a:spcBef>
                <a:spcPct val="50000"/>
              </a:spcBef>
            </a:pPr>
            <a:r>
              <a:rPr lang="en-US" sz="2400" dirty="0" smtClean="0">
                <a:latin typeface="Arial"/>
                <a:cs typeface="Arial"/>
              </a:rPr>
              <a:t>k is the spring constant in N/m</a:t>
            </a:r>
            <a:endParaRPr lang="en-US" sz="2400" dirty="0">
              <a:latin typeface="Arial"/>
              <a:cs typeface="Arial"/>
            </a:endParaRPr>
          </a:p>
        </p:txBody>
      </p:sp>
      <p:sp>
        <p:nvSpPr>
          <p:cNvPr id="17" name="Rectangle 16"/>
          <p:cNvSpPr/>
          <p:nvPr/>
        </p:nvSpPr>
        <p:spPr>
          <a:xfrm>
            <a:off x="401265" y="922340"/>
            <a:ext cx="9504736" cy="461665"/>
          </a:xfrm>
          <a:prstGeom prst="rect">
            <a:avLst/>
          </a:prstGeom>
        </p:spPr>
        <p:txBody>
          <a:bodyPr wrap="square">
            <a:spAutoFit/>
          </a:bodyPr>
          <a:lstStyle/>
          <a:p>
            <a:r>
              <a:rPr lang="en-US" sz="2400" dirty="0" smtClean="0"/>
              <a:t>Resists with opposing </a:t>
            </a:r>
            <a:r>
              <a:rPr lang="en-US" sz="2400" dirty="0"/>
              <a:t>force </a:t>
            </a:r>
            <a:r>
              <a:rPr lang="en-US" sz="2400" dirty="0" smtClean="0"/>
              <a:t>proportional </a:t>
            </a:r>
            <a:r>
              <a:rPr lang="en-US" sz="2400" dirty="0"/>
              <a:t>to </a:t>
            </a:r>
            <a:r>
              <a:rPr lang="en-US" sz="2400" dirty="0" smtClean="0"/>
              <a:t>extension of movement</a:t>
            </a:r>
            <a:endParaRPr lang="en-US" sz="2400" dirty="0"/>
          </a:p>
        </p:txBody>
      </p:sp>
      <p:sp>
        <p:nvSpPr>
          <p:cNvPr id="9"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Compression &amp; extension springs</a:t>
            </a:r>
          </a:p>
        </p:txBody>
      </p:sp>
    </p:spTree>
    <p:extLst>
      <p:ext uri="{BB962C8B-B14F-4D97-AF65-F5344CB8AC3E}">
        <p14:creationId xmlns:p14="http://schemas.microsoft.com/office/powerpoint/2010/main" val="1807784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14</a:t>
            </a:fld>
            <a:endParaRPr lang="en-US">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r="-360" b="-4106"/>
          <a:stretch/>
        </p:blipFill>
        <p:spPr>
          <a:xfrm>
            <a:off x="4790804" y="1312269"/>
            <a:ext cx="4724400" cy="3434392"/>
          </a:xfrm>
          <a:prstGeom prst="rect">
            <a:avLst/>
          </a:prstGeom>
        </p:spPr>
      </p:pic>
      <p:pic>
        <p:nvPicPr>
          <p:cNvPr id="14" name="Picture 13"/>
          <p:cNvPicPr>
            <a:picLocks noChangeAspect="1"/>
          </p:cNvPicPr>
          <p:nvPr/>
        </p:nvPicPr>
        <p:blipFill>
          <a:blip r:embed="rId4"/>
          <a:stretch>
            <a:fillRect/>
          </a:stretch>
        </p:blipFill>
        <p:spPr>
          <a:xfrm>
            <a:off x="508530" y="1004888"/>
            <a:ext cx="3500967" cy="4029246"/>
          </a:xfrm>
          <a:prstGeom prst="rect">
            <a:avLst/>
          </a:prstGeom>
        </p:spPr>
      </p:pic>
      <p:graphicFrame>
        <p:nvGraphicFramePr>
          <p:cNvPr id="9" name="Object 3"/>
          <p:cNvGraphicFramePr>
            <a:graphicFrameLocks noChangeAspect="1"/>
          </p:cNvGraphicFramePr>
          <p:nvPr>
            <p:extLst>
              <p:ext uri="{D42A27DB-BD31-4B8C-83A1-F6EECF244321}">
                <p14:modId xmlns:p14="http://schemas.microsoft.com/office/powerpoint/2010/main" val="2212836063"/>
              </p:ext>
            </p:extLst>
          </p:nvPr>
        </p:nvGraphicFramePr>
        <p:xfrm>
          <a:off x="3838056" y="4689674"/>
          <a:ext cx="2205038" cy="793750"/>
        </p:xfrm>
        <a:graphic>
          <a:graphicData uri="http://schemas.openxmlformats.org/presentationml/2006/ole">
            <mc:AlternateContent xmlns:mc="http://schemas.openxmlformats.org/markup-compatibility/2006">
              <mc:Choice xmlns:v="urn:schemas-microsoft-com:vml" Requires="v">
                <p:oleObj spid="_x0000_s14538" name="Equation" r:id="rId5" imgW="457200" imgH="177800" progId="Equation.3">
                  <p:embed/>
                </p:oleObj>
              </mc:Choice>
              <mc:Fallback>
                <p:oleObj name="Equation" r:id="rId5" imgW="457200" imgH="177800" progId="Equation.3">
                  <p:embed/>
                  <p:pic>
                    <p:nvPicPr>
                      <p:cNvPr id="0" name=""/>
                      <p:cNvPicPr>
                        <a:picLocks noChangeAspect="1" noChangeArrowheads="1"/>
                      </p:cNvPicPr>
                      <p:nvPr/>
                    </p:nvPicPr>
                    <p:blipFill>
                      <a:blip r:embed="rId6"/>
                      <a:srcRect/>
                      <a:stretch>
                        <a:fillRect/>
                      </a:stretch>
                    </p:blipFill>
                    <p:spPr bwMode="auto">
                      <a:xfrm>
                        <a:off x="3838056" y="4689674"/>
                        <a:ext cx="2205038" cy="793750"/>
                      </a:xfrm>
                      <a:prstGeom prst="rect">
                        <a:avLst/>
                      </a:prstGeom>
                      <a:noFill/>
                      <a:ln>
                        <a:noFill/>
                      </a:ln>
                      <a:effectLst/>
                      <a:extLst/>
                    </p:spPr>
                  </p:pic>
                </p:oleObj>
              </mc:Fallback>
            </mc:AlternateContent>
          </a:graphicData>
        </a:graphic>
      </p:graphicFrame>
      <p:sp>
        <p:nvSpPr>
          <p:cNvPr id="10" name="Rectangle 2"/>
          <p:cNvSpPr>
            <a:spLocks noChangeArrowheads="1"/>
          </p:cNvSpPr>
          <p:nvPr/>
        </p:nvSpPr>
        <p:spPr bwMode="auto">
          <a:xfrm>
            <a:off x="646053" y="5381607"/>
            <a:ext cx="9159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smtClean="0">
                <a:latin typeface="Arial"/>
                <a:cs typeface="Arial"/>
              </a:rPr>
              <a:t>T is torque in Nm </a:t>
            </a:r>
          </a:p>
          <a:p>
            <a:pPr algn="l">
              <a:lnSpc>
                <a:spcPct val="80000"/>
              </a:lnSpc>
              <a:spcBef>
                <a:spcPct val="50000"/>
              </a:spcBef>
            </a:pPr>
            <a:r>
              <a:rPr lang="en-US" sz="2400" dirty="0" smtClean="0">
                <a:latin typeface="Arial"/>
                <a:cs typeface="Arial"/>
              </a:rPr>
              <a:t>k is the spring constant in Nm/</a:t>
            </a:r>
            <a:r>
              <a:rPr lang="en-US" sz="2400" dirty="0">
                <a:latin typeface="Arial"/>
                <a:cs typeface="Arial"/>
              </a:rPr>
              <a:t>r</a:t>
            </a:r>
            <a:r>
              <a:rPr lang="en-US" sz="2400" dirty="0" smtClean="0">
                <a:latin typeface="Arial"/>
                <a:cs typeface="Arial"/>
              </a:rPr>
              <a:t>ad</a:t>
            </a:r>
            <a:endParaRPr lang="en-US" sz="2400" dirty="0">
              <a:latin typeface="Arial"/>
              <a:cs typeface="Arial"/>
            </a:endParaRPr>
          </a:p>
        </p:txBody>
      </p:sp>
      <p:sp>
        <p:nvSpPr>
          <p:cNvPr id="8"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Torsional springs</a:t>
            </a:r>
          </a:p>
        </p:txBody>
      </p:sp>
    </p:spTree>
    <p:extLst>
      <p:ext uri="{BB962C8B-B14F-4D97-AF65-F5344CB8AC3E}">
        <p14:creationId xmlns:p14="http://schemas.microsoft.com/office/powerpoint/2010/main" val="24304844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15</a:t>
            </a:fld>
            <a:endParaRPr lang="en-US">
              <a:solidFill>
                <a:schemeClr val="bg1"/>
              </a:solidFill>
            </a:endParaRPr>
          </a:p>
        </p:txBody>
      </p:sp>
      <p:graphicFrame>
        <p:nvGraphicFramePr>
          <p:cNvPr id="9" name="Object 3"/>
          <p:cNvGraphicFramePr>
            <a:graphicFrameLocks noChangeAspect="1"/>
          </p:cNvGraphicFramePr>
          <p:nvPr>
            <p:extLst>
              <p:ext uri="{D42A27DB-BD31-4B8C-83A1-F6EECF244321}">
                <p14:modId xmlns:p14="http://schemas.microsoft.com/office/powerpoint/2010/main" val="1678911656"/>
              </p:ext>
            </p:extLst>
          </p:nvPr>
        </p:nvGraphicFramePr>
        <p:xfrm>
          <a:off x="3470275" y="4151313"/>
          <a:ext cx="2941638" cy="1871662"/>
        </p:xfrm>
        <a:graphic>
          <a:graphicData uri="http://schemas.openxmlformats.org/presentationml/2006/ole">
            <mc:AlternateContent xmlns:mc="http://schemas.openxmlformats.org/markup-compatibility/2006">
              <mc:Choice xmlns:v="urn:schemas-microsoft-com:vml" Requires="v">
                <p:oleObj spid="_x0000_s15562" name="Equation" r:id="rId3" imgW="609600" imgH="419100" progId="Equation.DSMT4">
                  <p:embed/>
                </p:oleObj>
              </mc:Choice>
              <mc:Fallback>
                <p:oleObj name="Equation" r:id="rId3" imgW="609600" imgH="419100" progId="Equation.DSMT4">
                  <p:embed/>
                  <p:pic>
                    <p:nvPicPr>
                      <p:cNvPr id="0" name=""/>
                      <p:cNvPicPr>
                        <a:picLocks noChangeAspect="1" noChangeArrowheads="1"/>
                      </p:cNvPicPr>
                      <p:nvPr/>
                    </p:nvPicPr>
                    <p:blipFill>
                      <a:blip r:embed="rId4"/>
                      <a:srcRect/>
                      <a:stretch>
                        <a:fillRect/>
                      </a:stretch>
                    </p:blipFill>
                    <p:spPr bwMode="auto">
                      <a:xfrm>
                        <a:off x="3470275" y="4151313"/>
                        <a:ext cx="2941638" cy="1871662"/>
                      </a:xfrm>
                      <a:prstGeom prst="rect">
                        <a:avLst/>
                      </a:prstGeom>
                      <a:noFill/>
                      <a:ln>
                        <a:noFill/>
                      </a:ln>
                      <a:effectLst/>
                      <a:extLst/>
                    </p:spPr>
                  </p:pic>
                </p:oleObj>
              </mc:Fallback>
            </mc:AlternateContent>
          </a:graphicData>
        </a:graphic>
      </p:graphicFrame>
      <p:sp>
        <p:nvSpPr>
          <p:cNvPr id="10" name="Rectangle 2"/>
          <p:cNvSpPr>
            <a:spLocks noChangeArrowheads="1"/>
          </p:cNvSpPr>
          <p:nvPr/>
        </p:nvSpPr>
        <p:spPr bwMode="auto">
          <a:xfrm>
            <a:off x="646053" y="5381607"/>
            <a:ext cx="9159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smtClean="0">
                <a:latin typeface="Arial"/>
                <a:cs typeface="Arial"/>
              </a:rPr>
              <a:t>f is force in N</a:t>
            </a:r>
          </a:p>
          <a:p>
            <a:pPr algn="l">
              <a:lnSpc>
                <a:spcPct val="80000"/>
              </a:lnSpc>
              <a:spcBef>
                <a:spcPct val="50000"/>
              </a:spcBef>
            </a:pPr>
            <a:r>
              <a:rPr lang="en-US" sz="2400" dirty="0" smtClean="0">
                <a:latin typeface="Arial"/>
                <a:cs typeface="Arial"/>
              </a:rPr>
              <a:t>C is viscosity in Ns/m</a:t>
            </a:r>
            <a:endParaRPr lang="en-US" sz="2400" baseline="30000" dirty="0">
              <a:latin typeface="Arial"/>
              <a:cs typeface="Arial"/>
            </a:endParaRP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164101" y="795537"/>
            <a:ext cx="4452292" cy="3385144"/>
          </a:xfrm>
          <a:prstGeom prst="rect">
            <a:avLst/>
          </a:prstGeom>
        </p:spPr>
      </p:pic>
      <p:pic>
        <p:nvPicPr>
          <p:cNvPr id="4" name="Picture 3"/>
          <p:cNvPicPr>
            <a:picLocks noChangeAspect="1"/>
          </p:cNvPicPr>
          <p:nvPr/>
        </p:nvPicPr>
        <p:blipFill>
          <a:blip r:embed="rId6"/>
          <a:stretch>
            <a:fillRect/>
          </a:stretch>
        </p:blipFill>
        <p:spPr>
          <a:xfrm>
            <a:off x="195397" y="1636053"/>
            <a:ext cx="4902411" cy="2504725"/>
          </a:xfrm>
          <a:prstGeom prst="rect">
            <a:avLst/>
          </a:prstGeom>
        </p:spPr>
      </p:pic>
      <p:sp>
        <p:nvSpPr>
          <p:cNvPr id="5" name="Rectangle 4"/>
          <p:cNvSpPr/>
          <p:nvPr/>
        </p:nvSpPr>
        <p:spPr>
          <a:xfrm>
            <a:off x="1892317" y="3467642"/>
            <a:ext cx="2827517" cy="369332"/>
          </a:xfrm>
          <a:prstGeom prst="rect">
            <a:avLst/>
          </a:prstGeom>
        </p:spPr>
        <p:txBody>
          <a:bodyPr wrap="none">
            <a:spAutoFit/>
          </a:bodyPr>
          <a:lstStyle/>
          <a:p>
            <a:r>
              <a:rPr lang="en-US" dirty="0" smtClean="0">
                <a:latin typeface="Arial"/>
                <a:cs typeface="Arial"/>
              </a:rPr>
              <a:t>Dampers/ </a:t>
            </a:r>
            <a:r>
              <a:rPr lang="en-US" dirty="0">
                <a:latin typeface="Arial"/>
                <a:cs typeface="Arial"/>
              </a:rPr>
              <a:t>s</a:t>
            </a:r>
            <a:r>
              <a:rPr lang="en-US" dirty="0" smtClean="0">
                <a:latin typeface="Arial"/>
                <a:cs typeface="Arial"/>
              </a:rPr>
              <a:t>hock absorber</a:t>
            </a:r>
            <a:endParaRPr lang="en-US" dirty="0"/>
          </a:p>
        </p:txBody>
      </p:sp>
      <p:sp>
        <p:nvSpPr>
          <p:cNvPr id="6" name="Rectangle 5"/>
          <p:cNvSpPr/>
          <p:nvPr/>
        </p:nvSpPr>
        <p:spPr>
          <a:xfrm>
            <a:off x="261346" y="685579"/>
            <a:ext cx="9504736" cy="707886"/>
          </a:xfrm>
          <a:prstGeom prst="rect">
            <a:avLst/>
          </a:prstGeom>
        </p:spPr>
        <p:txBody>
          <a:bodyPr wrap="square">
            <a:spAutoFit/>
          </a:bodyPr>
          <a:lstStyle/>
          <a:p>
            <a:r>
              <a:rPr lang="en-US" sz="2000" dirty="0" smtClean="0"/>
              <a:t>Resists with opposing </a:t>
            </a:r>
            <a:r>
              <a:rPr lang="en-US" sz="2000" dirty="0"/>
              <a:t>force </a:t>
            </a:r>
            <a:r>
              <a:rPr lang="en-US" sz="2000" dirty="0" smtClean="0"/>
              <a:t>proportional </a:t>
            </a:r>
            <a:r>
              <a:rPr lang="en-US" sz="2000" dirty="0"/>
              <a:t>to </a:t>
            </a:r>
            <a:r>
              <a:rPr lang="en-US" sz="2000" dirty="0" smtClean="0"/>
              <a:t>velocity </a:t>
            </a:r>
            <a:r>
              <a:rPr lang="en-US" sz="2000" dirty="0"/>
              <a:t>of </a:t>
            </a:r>
            <a:r>
              <a:rPr lang="en-US" sz="2000" dirty="0" smtClean="0"/>
              <a:t>movement</a:t>
            </a:r>
          </a:p>
          <a:p>
            <a:r>
              <a:rPr lang="en-US" sz="2000" dirty="0" smtClean="0"/>
              <a:t>Like moving your hand in water </a:t>
            </a:r>
            <a:r>
              <a:rPr lang="mr-IN" sz="2000" dirty="0" smtClean="0"/>
              <a:t>–</a:t>
            </a:r>
            <a:r>
              <a:rPr lang="en-US" sz="2000" dirty="0" smtClean="0"/>
              <a:t> resistance proportional to how fast you move</a:t>
            </a:r>
            <a:endParaRPr lang="en-US" sz="2000" dirty="0"/>
          </a:p>
        </p:txBody>
      </p:sp>
      <p:sp>
        <p:nvSpPr>
          <p:cNvPr id="11"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Dampers and dashpots</a:t>
            </a:r>
          </a:p>
        </p:txBody>
      </p:sp>
    </p:spTree>
    <p:extLst>
      <p:ext uri="{BB962C8B-B14F-4D97-AF65-F5344CB8AC3E}">
        <p14:creationId xmlns:p14="http://schemas.microsoft.com/office/powerpoint/2010/main" val="1977076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16</a:t>
            </a:fld>
            <a:endParaRPr lang="en-US">
              <a:solidFill>
                <a:schemeClr val="bg1"/>
              </a:solidFill>
            </a:endParaRPr>
          </a:p>
        </p:txBody>
      </p:sp>
      <p:graphicFrame>
        <p:nvGraphicFramePr>
          <p:cNvPr id="9" name="Object 3"/>
          <p:cNvGraphicFramePr>
            <a:graphicFrameLocks noChangeAspect="1"/>
          </p:cNvGraphicFramePr>
          <p:nvPr>
            <p:extLst>
              <p:ext uri="{D42A27DB-BD31-4B8C-83A1-F6EECF244321}">
                <p14:modId xmlns:p14="http://schemas.microsoft.com/office/powerpoint/2010/main" val="761579810"/>
              </p:ext>
            </p:extLst>
          </p:nvPr>
        </p:nvGraphicFramePr>
        <p:xfrm>
          <a:off x="4776041" y="4554352"/>
          <a:ext cx="4964112" cy="1928812"/>
        </p:xfrm>
        <a:graphic>
          <a:graphicData uri="http://schemas.openxmlformats.org/presentationml/2006/ole">
            <mc:AlternateContent xmlns:mc="http://schemas.openxmlformats.org/markup-compatibility/2006">
              <mc:Choice xmlns:v="urn:schemas-microsoft-com:vml" Requires="v">
                <p:oleObj spid="_x0000_s16586" name="Equation" r:id="rId3" imgW="1028700" imgH="431800" progId="Equation.3">
                  <p:embed/>
                </p:oleObj>
              </mc:Choice>
              <mc:Fallback>
                <p:oleObj name="Equation" r:id="rId3" imgW="1028700" imgH="431800" progId="Equation.3">
                  <p:embed/>
                  <p:pic>
                    <p:nvPicPr>
                      <p:cNvPr id="0" name=""/>
                      <p:cNvPicPr>
                        <a:picLocks noChangeAspect="1" noChangeArrowheads="1"/>
                      </p:cNvPicPr>
                      <p:nvPr/>
                    </p:nvPicPr>
                    <p:blipFill>
                      <a:blip r:embed="rId4"/>
                      <a:srcRect/>
                      <a:stretch>
                        <a:fillRect/>
                      </a:stretch>
                    </p:blipFill>
                    <p:spPr bwMode="auto">
                      <a:xfrm>
                        <a:off x="4776041" y="4554352"/>
                        <a:ext cx="4964112" cy="1928812"/>
                      </a:xfrm>
                      <a:prstGeom prst="rect">
                        <a:avLst/>
                      </a:prstGeom>
                      <a:noFill/>
                      <a:ln>
                        <a:noFill/>
                      </a:ln>
                      <a:effectLst/>
                      <a:extLst/>
                    </p:spPr>
                  </p:pic>
                </p:oleObj>
              </mc:Fallback>
            </mc:AlternateContent>
          </a:graphicData>
        </a:graphic>
      </p:graphicFrame>
      <p:sp>
        <p:nvSpPr>
          <p:cNvPr id="10" name="Rectangle 2"/>
          <p:cNvSpPr>
            <a:spLocks noChangeArrowheads="1"/>
          </p:cNvSpPr>
          <p:nvPr/>
        </p:nvSpPr>
        <p:spPr bwMode="auto">
          <a:xfrm>
            <a:off x="447566" y="4798900"/>
            <a:ext cx="4333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smtClean="0">
                <a:latin typeface="Arial"/>
                <a:cs typeface="Arial"/>
              </a:rPr>
              <a:t>f is force in N</a:t>
            </a:r>
          </a:p>
          <a:p>
            <a:pPr algn="l">
              <a:lnSpc>
                <a:spcPct val="80000"/>
              </a:lnSpc>
              <a:spcBef>
                <a:spcPct val="50000"/>
              </a:spcBef>
            </a:pPr>
            <a:r>
              <a:rPr lang="en-US" sz="2400" dirty="0">
                <a:latin typeface="Arial"/>
                <a:cs typeface="Arial"/>
              </a:rPr>
              <a:t>m is mass in Kg</a:t>
            </a:r>
          </a:p>
          <a:p>
            <a:pPr algn="l">
              <a:lnSpc>
                <a:spcPct val="80000"/>
              </a:lnSpc>
              <a:spcBef>
                <a:spcPct val="50000"/>
              </a:spcBef>
            </a:pPr>
            <a:r>
              <a:rPr lang="en-US" sz="2400" dirty="0" smtClean="0">
                <a:latin typeface="Arial"/>
                <a:cs typeface="Arial"/>
              </a:rPr>
              <a:t>a </a:t>
            </a:r>
            <a:r>
              <a:rPr lang="en-US" sz="2400" dirty="0">
                <a:latin typeface="Arial"/>
                <a:cs typeface="Arial"/>
              </a:rPr>
              <a:t>is linear </a:t>
            </a:r>
            <a:r>
              <a:rPr lang="en-US" sz="2400" dirty="0" smtClean="0">
                <a:latin typeface="Arial"/>
                <a:cs typeface="Arial"/>
              </a:rPr>
              <a:t>acceleration in m/s</a:t>
            </a:r>
            <a:r>
              <a:rPr lang="en-US" sz="2400" baseline="30000" dirty="0" smtClean="0">
                <a:latin typeface="Arial"/>
                <a:cs typeface="Arial"/>
              </a:rPr>
              <a:t>2</a:t>
            </a:r>
            <a:r>
              <a:rPr lang="en-US" sz="2400" dirty="0" smtClean="0">
                <a:latin typeface="Arial"/>
                <a:cs typeface="Arial"/>
              </a:rPr>
              <a:t> </a:t>
            </a:r>
            <a:endParaRPr lang="en-US" sz="2400" dirty="0">
              <a:latin typeface="Arial"/>
              <a:cs typeface="Arial"/>
            </a:endParaRPr>
          </a:p>
        </p:txBody>
      </p:sp>
      <p:sp>
        <p:nvSpPr>
          <p:cNvPr id="6" name="Rectangle 5"/>
          <p:cNvSpPr/>
          <p:nvPr/>
        </p:nvSpPr>
        <p:spPr>
          <a:xfrm>
            <a:off x="1" y="922340"/>
            <a:ext cx="9906000" cy="461665"/>
          </a:xfrm>
          <a:prstGeom prst="rect">
            <a:avLst/>
          </a:prstGeom>
        </p:spPr>
        <p:txBody>
          <a:bodyPr wrap="square">
            <a:spAutoFit/>
          </a:bodyPr>
          <a:lstStyle/>
          <a:p>
            <a:r>
              <a:rPr lang="en-US" sz="2400" dirty="0" smtClean="0"/>
              <a:t>Resists with opposing </a:t>
            </a:r>
            <a:r>
              <a:rPr lang="en-US" sz="2400" dirty="0"/>
              <a:t>force </a:t>
            </a:r>
            <a:r>
              <a:rPr lang="en-US" sz="2400" dirty="0" smtClean="0"/>
              <a:t>proportional </a:t>
            </a:r>
            <a:r>
              <a:rPr lang="en-US" sz="2400" dirty="0"/>
              <a:t>to </a:t>
            </a:r>
            <a:r>
              <a:rPr lang="en-US" sz="2400" dirty="0" smtClean="0"/>
              <a:t>acceleration of movement</a:t>
            </a:r>
            <a:endParaRPr lang="en-US" sz="2400" dirty="0"/>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87567" y="1612131"/>
            <a:ext cx="3918435" cy="2661113"/>
          </a:xfrm>
          <a:prstGeom prst="rect">
            <a:avLst/>
          </a:prstGeom>
        </p:spPr>
      </p:pic>
      <p:pic>
        <p:nvPicPr>
          <p:cNvPr id="8" name="Picture 7"/>
          <p:cNvPicPr>
            <a:picLocks noChangeAspect="1"/>
          </p:cNvPicPr>
          <p:nvPr/>
        </p:nvPicPr>
        <p:blipFill>
          <a:blip r:embed="rId6"/>
          <a:stretch>
            <a:fillRect/>
          </a:stretch>
        </p:blipFill>
        <p:spPr>
          <a:xfrm>
            <a:off x="328706" y="1680883"/>
            <a:ext cx="3810000" cy="2527300"/>
          </a:xfrm>
          <a:prstGeom prst="rect">
            <a:avLst/>
          </a:prstGeom>
        </p:spPr>
      </p:pic>
      <p:sp>
        <p:nvSpPr>
          <p:cNvPr id="11"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Inertial Mass</a:t>
            </a:r>
          </a:p>
        </p:txBody>
      </p:sp>
    </p:spTree>
    <p:extLst>
      <p:ext uri="{BB962C8B-B14F-4D97-AF65-F5344CB8AC3E}">
        <p14:creationId xmlns:p14="http://schemas.microsoft.com/office/powerpoint/2010/main" val="2922727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17</a:t>
            </a:fld>
            <a:endParaRPr lang="en-US">
              <a:solidFill>
                <a:schemeClr val="bg1"/>
              </a:solidFill>
            </a:endParaRPr>
          </a:p>
        </p:txBody>
      </p:sp>
      <p:graphicFrame>
        <p:nvGraphicFramePr>
          <p:cNvPr id="9" name="Object 3"/>
          <p:cNvGraphicFramePr>
            <a:graphicFrameLocks noChangeAspect="1"/>
          </p:cNvGraphicFramePr>
          <p:nvPr>
            <p:extLst>
              <p:ext uri="{D42A27DB-BD31-4B8C-83A1-F6EECF244321}">
                <p14:modId xmlns:p14="http://schemas.microsoft.com/office/powerpoint/2010/main" val="1158778876"/>
              </p:ext>
            </p:extLst>
          </p:nvPr>
        </p:nvGraphicFramePr>
        <p:xfrm>
          <a:off x="6142506" y="4480301"/>
          <a:ext cx="3186113" cy="1928813"/>
        </p:xfrm>
        <a:graphic>
          <a:graphicData uri="http://schemas.openxmlformats.org/presentationml/2006/ole">
            <mc:AlternateContent xmlns:mc="http://schemas.openxmlformats.org/markup-compatibility/2006">
              <mc:Choice xmlns:v="urn:schemas-microsoft-com:vml" Requires="v">
                <p:oleObj spid="_x0000_s17610" name="Equation" r:id="rId3" imgW="660400" imgH="431800" progId="Equation.DSMT4">
                  <p:embed/>
                </p:oleObj>
              </mc:Choice>
              <mc:Fallback>
                <p:oleObj name="Equation" r:id="rId3" imgW="660400" imgH="431800" progId="Equation.DSMT4">
                  <p:embed/>
                  <p:pic>
                    <p:nvPicPr>
                      <p:cNvPr id="0" name=""/>
                      <p:cNvPicPr>
                        <a:picLocks noChangeAspect="1" noChangeArrowheads="1"/>
                      </p:cNvPicPr>
                      <p:nvPr/>
                    </p:nvPicPr>
                    <p:blipFill>
                      <a:blip r:embed="rId4"/>
                      <a:srcRect/>
                      <a:stretch>
                        <a:fillRect/>
                      </a:stretch>
                    </p:blipFill>
                    <p:spPr bwMode="auto">
                      <a:xfrm>
                        <a:off x="6142506" y="4480301"/>
                        <a:ext cx="3186113" cy="1928813"/>
                      </a:xfrm>
                      <a:prstGeom prst="rect">
                        <a:avLst/>
                      </a:prstGeom>
                      <a:noFill/>
                      <a:ln>
                        <a:noFill/>
                      </a:ln>
                      <a:effectLst/>
                      <a:extLst/>
                    </p:spPr>
                  </p:pic>
                </p:oleObj>
              </mc:Fallback>
            </mc:AlternateContent>
          </a:graphicData>
        </a:graphic>
      </p:graphicFrame>
      <p:sp>
        <p:nvSpPr>
          <p:cNvPr id="10" name="Rectangle 2"/>
          <p:cNvSpPr>
            <a:spLocks noChangeArrowheads="1"/>
          </p:cNvSpPr>
          <p:nvPr/>
        </p:nvSpPr>
        <p:spPr bwMode="auto">
          <a:xfrm>
            <a:off x="387801" y="5008076"/>
            <a:ext cx="5499023"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smtClean="0">
                <a:latin typeface="Arial"/>
                <a:cs typeface="Arial"/>
              </a:rPr>
              <a:t>T is torque in Nm</a:t>
            </a:r>
          </a:p>
          <a:p>
            <a:pPr algn="l">
              <a:lnSpc>
                <a:spcPct val="80000"/>
              </a:lnSpc>
              <a:spcBef>
                <a:spcPct val="50000"/>
              </a:spcBef>
            </a:pPr>
            <a:r>
              <a:rPr lang="en-US" sz="2400" dirty="0" smtClean="0">
                <a:latin typeface="Arial"/>
                <a:cs typeface="Arial"/>
              </a:rPr>
              <a:t>J is moment of inertial in Kgm</a:t>
            </a:r>
            <a:r>
              <a:rPr lang="en-US" sz="2400" baseline="30000" dirty="0" smtClean="0">
                <a:latin typeface="Arial"/>
                <a:cs typeface="Arial"/>
              </a:rPr>
              <a:t>2</a:t>
            </a:r>
            <a:endParaRPr lang="en-US" sz="2400" baseline="30000" dirty="0">
              <a:latin typeface="Arial"/>
              <a:cs typeface="Arial"/>
            </a:endParaRPr>
          </a:p>
        </p:txBody>
      </p:sp>
      <p:sp>
        <p:nvSpPr>
          <p:cNvPr id="6" name="Rectangle 5"/>
          <p:cNvSpPr/>
          <p:nvPr/>
        </p:nvSpPr>
        <p:spPr>
          <a:xfrm>
            <a:off x="1" y="922340"/>
            <a:ext cx="9906000" cy="461665"/>
          </a:xfrm>
          <a:prstGeom prst="rect">
            <a:avLst/>
          </a:prstGeom>
        </p:spPr>
        <p:txBody>
          <a:bodyPr wrap="square">
            <a:spAutoFit/>
          </a:bodyPr>
          <a:lstStyle/>
          <a:p>
            <a:r>
              <a:rPr lang="en-US" sz="2400" dirty="0" smtClean="0"/>
              <a:t>Resists with opposing torque proportional </a:t>
            </a:r>
            <a:r>
              <a:rPr lang="en-US" sz="2400" dirty="0"/>
              <a:t>to </a:t>
            </a:r>
            <a:r>
              <a:rPr lang="en-US" sz="2400" dirty="0" smtClean="0"/>
              <a:t>angular acceleration</a:t>
            </a:r>
            <a:endParaRPr lang="en-US" sz="2400" dirty="0"/>
          </a:p>
        </p:txBody>
      </p:sp>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r="-14971"/>
          <a:stretch/>
        </p:blipFill>
        <p:spPr>
          <a:xfrm>
            <a:off x="5987567" y="1761543"/>
            <a:ext cx="3918435" cy="2661113"/>
          </a:xfrm>
          <a:prstGeom prst="rect">
            <a:avLst/>
          </a:prstGeom>
        </p:spPr>
      </p:pic>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9294" y="1524001"/>
            <a:ext cx="5542914" cy="3272118"/>
          </a:xfrm>
          <a:prstGeom prst="rect">
            <a:avLst/>
          </a:prstGeom>
        </p:spPr>
      </p:pic>
      <p:sp>
        <p:nvSpPr>
          <p:cNvPr id="11"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Moment of Inertia</a:t>
            </a:r>
          </a:p>
        </p:txBody>
      </p:sp>
    </p:spTree>
    <p:extLst>
      <p:ext uri="{BB962C8B-B14F-4D97-AF65-F5344CB8AC3E}">
        <p14:creationId xmlns:p14="http://schemas.microsoft.com/office/powerpoint/2010/main" val="52932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18</a:t>
            </a:fld>
            <a:endParaRPr lang="en-US">
              <a:solidFill>
                <a:schemeClr val="bg1"/>
              </a:solidFill>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636145747"/>
              </p:ext>
            </p:extLst>
          </p:nvPr>
        </p:nvGraphicFramePr>
        <p:xfrm>
          <a:off x="1031780" y="4932365"/>
          <a:ext cx="7467600" cy="1925637"/>
        </p:xfrm>
        <a:graphic>
          <a:graphicData uri="http://schemas.openxmlformats.org/presentationml/2006/ole">
            <mc:AlternateContent xmlns:mc="http://schemas.openxmlformats.org/markup-compatibility/2006">
              <mc:Choice xmlns:v="urn:schemas-microsoft-com:vml" Requires="v">
                <p:oleObj spid="_x0000_s19147" name="Equation" r:id="rId3" imgW="1549400" imgH="431800" progId="Equation.3">
                  <p:embed/>
                </p:oleObj>
              </mc:Choice>
              <mc:Fallback>
                <p:oleObj name="Equation" r:id="rId3" imgW="1549400" imgH="431800" progId="Equation.3">
                  <p:embed/>
                  <p:pic>
                    <p:nvPicPr>
                      <p:cNvPr id="0" name=""/>
                      <p:cNvPicPr>
                        <a:picLocks noChangeAspect="1" noChangeArrowheads="1"/>
                      </p:cNvPicPr>
                      <p:nvPr/>
                    </p:nvPicPr>
                    <p:blipFill>
                      <a:blip r:embed="rId4"/>
                      <a:srcRect/>
                      <a:stretch>
                        <a:fillRect/>
                      </a:stretch>
                    </p:blipFill>
                    <p:spPr bwMode="auto">
                      <a:xfrm>
                        <a:off x="1031780" y="4932365"/>
                        <a:ext cx="7467600" cy="1925637"/>
                      </a:xfrm>
                      <a:prstGeom prst="rect">
                        <a:avLst/>
                      </a:prstGeom>
                      <a:noFill/>
                      <a:ln>
                        <a:noFill/>
                      </a:ln>
                      <a:effectLst/>
                      <a:extLst/>
                    </p:spPr>
                  </p:pic>
                </p:oleObj>
              </mc:Fallback>
            </mc:AlternateContent>
          </a:graphicData>
        </a:graphic>
      </p:graphicFrame>
      <p:pic>
        <p:nvPicPr>
          <p:cNvPr id="3" name="Picture 2"/>
          <p:cNvPicPr>
            <a:picLocks noChangeAspect="1"/>
          </p:cNvPicPr>
          <p:nvPr/>
        </p:nvPicPr>
        <p:blipFill>
          <a:blip r:embed="rId5"/>
          <a:stretch>
            <a:fillRect/>
          </a:stretch>
        </p:blipFill>
        <p:spPr>
          <a:xfrm>
            <a:off x="1425470" y="922339"/>
            <a:ext cx="5735836" cy="3515191"/>
          </a:xfrm>
          <a:prstGeom prst="rect">
            <a:avLst/>
          </a:prstGeom>
        </p:spPr>
      </p:pic>
      <p:graphicFrame>
        <p:nvGraphicFramePr>
          <p:cNvPr id="10" name="Object 3"/>
          <p:cNvGraphicFramePr>
            <a:graphicFrameLocks noChangeAspect="1"/>
          </p:cNvGraphicFramePr>
          <p:nvPr>
            <p:extLst>
              <p:ext uri="{D42A27DB-BD31-4B8C-83A1-F6EECF244321}">
                <p14:modId xmlns:p14="http://schemas.microsoft.com/office/powerpoint/2010/main" val="2698654997"/>
              </p:ext>
            </p:extLst>
          </p:nvPr>
        </p:nvGraphicFramePr>
        <p:xfrm>
          <a:off x="552824" y="1955462"/>
          <a:ext cx="1053424" cy="445552"/>
        </p:xfrm>
        <a:graphic>
          <a:graphicData uri="http://schemas.openxmlformats.org/presentationml/2006/ole">
            <mc:AlternateContent xmlns:mc="http://schemas.openxmlformats.org/markup-compatibility/2006">
              <mc:Choice xmlns:v="urn:schemas-microsoft-com:vml" Requires="v">
                <p:oleObj spid="_x0000_s19148" name="Equation" r:id="rId6" imgW="444500" imgH="203200" progId="Equation.DSMT4">
                  <p:embed/>
                </p:oleObj>
              </mc:Choice>
              <mc:Fallback>
                <p:oleObj name="Equation" r:id="rId6" imgW="444500" imgH="203200" progId="Equation.DSMT4">
                  <p:embed/>
                  <p:pic>
                    <p:nvPicPr>
                      <p:cNvPr id="0" name=""/>
                      <p:cNvPicPr>
                        <a:picLocks noChangeAspect="1" noChangeArrowheads="1"/>
                      </p:cNvPicPr>
                      <p:nvPr/>
                    </p:nvPicPr>
                    <p:blipFill>
                      <a:blip r:embed="rId7"/>
                      <a:srcRect/>
                      <a:stretch>
                        <a:fillRect/>
                      </a:stretch>
                    </p:blipFill>
                    <p:spPr bwMode="auto">
                      <a:xfrm>
                        <a:off x="552824" y="1955462"/>
                        <a:ext cx="1053424" cy="445552"/>
                      </a:xfrm>
                      <a:prstGeom prst="rect">
                        <a:avLst/>
                      </a:prstGeom>
                      <a:noFill/>
                      <a:ln>
                        <a:noFill/>
                      </a:ln>
                      <a:effectLs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307892273"/>
              </p:ext>
            </p:extLst>
          </p:nvPr>
        </p:nvGraphicFramePr>
        <p:xfrm>
          <a:off x="4197111" y="1786499"/>
          <a:ext cx="1303390" cy="828208"/>
        </p:xfrm>
        <a:graphic>
          <a:graphicData uri="http://schemas.openxmlformats.org/presentationml/2006/ole">
            <mc:AlternateContent xmlns:mc="http://schemas.openxmlformats.org/markup-compatibility/2006">
              <mc:Choice xmlns:v="urn:schemas-microsoft-com:vml" Requires="v">
                <p:oleObj spid="_x0000_s19149" name="Equation" r:id="rId8" imgW="609600" imgH="419100" progId="Equation.3">
                  <p:embed/>
                </p:oleObj>
              </mc:Choice>
              <mc:Fallback>
                <p:oleObj name="Equation" r:id="rId8" imgW="609600" imgH="419100" progId="Equation.3">
                  <p:embed/>
                  <p:pic>
                    <p:nvPicPr>
                      <p:cNvPr id="0" name=""/>
                      <p:cNvPicPr>
                        <a:picLocks noChangeAspect="1" noChangeArrowheads="1"/>
                      </p:cNvPicPr>
                      <p:nvPr/>
                    </p:nvPicPr>
                    <p:blipFill>
                      <a:blip r:embed="rId9"/>
                      <a:srcRect/>
                      <a:stretch>
                        <a:fillRect/>
                      </a:stretch>
                    </p:blipFill>
                    <p:spPr bwMode="auto">
                      <a:xfrm>
                        <a:off x="4197111" y="1786499"/>
                        <a:ext cx="1303390" cy="828208"/>
                      </a:xfrm>
                      <a:prstGeom prst="rect">
                        <a:avLst/>
                      </a:prstGeom>
                      <a:noFill/>
                      <a:ln>
                        <a:noFill/>
                      </a:ln>
                      <a:effectLs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936460783"/>
              </p:ext>
            </p:extLst>
          </p:nvPr>
        </p:nvGraphicFramePr>
        <p:xfrm>
          <a:off x="217398" y="2956393"/>
          <a:ext cx="1466850" cy="854075"/>
        </p:xfrm>
        <a:graphic>
          <a:graphicData uri="http://schemas.openxmlformats.org/presentationml/2006/ole">
            <mc:AlternateContent xmlns:mc="http://schemas.openxmlformats.org/markup-compatibility/2006">
              <mc:Choice xmlns:v="urn:schemas-microsoft-com:vml" Requires="v">
                <p:oleObj spid="_x0000_s19150" name="Equation" r:id="rId10" imgW="685800" imgH="431800" progId="Equation.DSMT4">
                  <p:embed/>
                </p:oleObj>
              </mc:Choice>
              <mc:Fallback>
                <p:oleObj name="Equation" r:id="rId10" imgW="685800" imgH="431800" progId="Equation.DSMT4">
                  <p:embed/>
                  <p:pic>
                    <p:nvPicPr>
                      <p:cNvPr id="0" name=""/>
                      <p:cNvPicPr>
                        <a:picLocks noChangeAspect="1" noChangeArrowheads="1"/>
                      </p:cNvPicPr>
                      <p:nvPr/>
                    </p:nvPicPr>
                    <p:blipFill>
                      <a:blip r:embed="rId11"/>
                      <a:srcRect/>
                      <a:stretch>
                        <a:fillRect/>
                      </a:stretch>
                    </p:blipFill>
                    <p:spPr bwMode="auto">
                      <a:xfrm>
                        <a:off x="217398" y="2956393"/>
                        <a:ext cx="1466850" cy="854075"/>
                      </a:xfrm>
                      <a:prstGeom prst="rect">
                        <a:avLst/>
                      </a:prstGeom>
                      <a:noFill/>
                      <a:ln>
                        <a:noFill/>
                      </a:ln>
                      <a:effectLst/>
                      <a:extLst/>
                    </p:spPr>
                  </p:pic>
                </p:oleObj>
              </mc:Fallback>
            </mc:AlternateContent>
          </a:graphicData>
        </a:graphic>
      </p:graphicFrame>
      <p:sp>
        <p:nvSpPr>
          <p:cNvPr id="13" name="Rectangle 12"/>
          <p:cNvSpPr/>
          <p:nvPr/>
        </p:nvSpPr>
        <p:spPr>
          <a:xfrm>
            <a:off x="1256601" y="4731980"/>
            <a:ext cx="7400418" cy="461665"/>
          </a:xfrm>
          <a:prstGeom prst="rect">
            <a:avLst/>
          </a:prstGeom>
        </p:spPr>
        <p:txBody>
          <a:bodyPr wrap="square">
            <a:spAutoFit/>
          </a:bodyPr>
          <a:lstStyle/>
          <a:p>
            <a:pPr algn="l"/>
            <a:r>
              <a:rPr lang="en-US" sz="2400" dirty="0" smtClean="0"/>
              <a:t>Adding up the contributions to overall force</a:t>
            </a:r>
            <a:endParaRPr lang="en-US" sz="2400" dirty="0"/>
          </a:p>
        </p:txBody>
      </p:sp>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Spring mass damper system</a:t>
            </a:r>
          </a:p>
        </p:txBody>
      </p:sp>
    </p:spTree>
    <p:extLst>
      <p:ext uri="{BB962C8B-B14F-4D97-AF65-F5344CB8AC3E}">
        <p14:creationId xmlns:p14="http://schemas.microsoft.com/office/powerpoint/2010/main" val="1157041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r>
              <a:rPr lang="en-GB" sz="3600" b="1" dirty="0">
                <a:solidFill>
                  <a:srgbClr val="FF3300"/>
                </a:solidFill>
              </a:rPr>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a:t>Lecture </a:t>
            </a:r>
            <a:r>
              <a:rPr lang="en-GB" sz="3600" dirty="0" smtClean="0"/>
              <a:t>2</a:t>
            </a:r>
            <a:r>
              <a:rPr lang="en-GB" sz="3600" dirty="0"/>
              <a:t/>
            </a:r>
            <a:br>
              <a:rPr lang="en-GB" sz="3600" dirty="0"/>
            </a:br>
            <a:r>
              <a:rPr lang="en-GB" sz="3600" dirty="0" smtClean="0"/>
              <a:t>Circular movement</a:t>
            </a:r>
            <a:endParaRPr lang="en-GB" sz="3600" dirty="0"/>
          </a:p>
        </p:txBody>
      </p:sp>
    </p:spTree>
    <p:extLst>
      <p:ext uri="{BB962C8B-B14F-4D97-AF65-F5344CB8AC3E}">
        <p14:creationId xmlns:p14="http://schemas.microsoft.com/office/powerpoint/2010/main" val="39199333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99300" y="6102376"/>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2</a:t>
            </a:fld>
            <a:endParaRPr lang="en-US">
              <a:solidFill>
                <a:schemeClr val="bg1"/>
              </a:solidFill>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3876745538"/>
              </p:ext>
            </p:extLst>
          </p:nvPr>
        </p:nvGraphicFramePr>
        <p:xfrm>
          <a:off x="3722408" y="4115830"/>
          <a:ext cx="1960563" cy="738187"/>
        </p:xfrm>
        <a:graphic>
          <a:graphicData uri="http://schemas.openxmlformats.org/presentationml/2006/ole">
            <mc:AlternateContent xmlns:mc="http://schemas.openxmlformats.org/markup-compatibility/2006">
              <mc:Choice xmlns:v="urn:schemas-microsoft-com:vml" Requires="v">
                <p:oleObj spid="_x0000_s3292" name="Equation" r:id="rId3" imgW="406400" imgH="165100" progId="Equation.3">
                  <p:embed/>
                </p:oleObj>
              </mc:Choice>
              <mc:Fallback>
                <p:oleObj name="Equation" r:id="rId3" imgW="406400" imgH="165100" progId="Equation.3">
                  <p:embed/>
                  <p:pic>
                    <p:nvPicPr>
                      <p:cNvPr id="0" name=""/>
                      <p:cNvPicPr>
                        <a:picLocks noChangeAspect="1" noChangeArrowheads="1"/>
                      </p:cNvPicPr>
                      <p:nvPr/>
                    </p:nvPicPr>
                    <p:blipFill>
                      <a:blip r:embed="rId4"/>
                      <a:srcRect/>
                      <a:stretch>
                        <a:fillRect/>
                      </a:stretch>
                    </p:blipFill>
                    <p:spPr bwMode="auto">
                      <a:xfrm>
                        <a:off x="3722408" y="4115830"/>
                        <a:ext cx="1960563" cy="738187"/>
                      </a:xfrm>
                      <a:prstGeom prst="rect">
                        <a:avLst/>
                      </a:prstGeom>
                      <a:noFill/>
                      <a:ln>
                        <a:noFill/>
                      </a:ln>
                      <a:effectLst/>
                      <a:extLst/>
                    </p:spPr>
                  </p:pic>
                </p:oleObj>
              </mc:Fallback>
            </mc:AlternateContent>
          </a:graphicData>
        </a:graphic>
      </p:graphicFrame>
      <p:sp>
        <p:nvSpPr>
          <p:cNvPr id="16" name="Rectangle 2"/>
          <p:cNvSpPr>
            <a:spLocks noChangeArrowheads="1"/>
          </p:cNvSpPr>
          <p:nvPr/>
        </p:nvSpPr>
        <p:spPr bwMode="auto">
          <a:xfrm>
            <a:off x="287464" y="4978194"/>
            <a:ext cx="9159610" cy="1760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a:latin typeface="Arial"/>
                <a:cs typeface="Arial"/>
              </a:rPr>
              <a:t>i</a:t>
            </a:r>
            <a:r>
              <a:rPr lang="en-US" sz="2400" dirty="0" smtClean="0">
                <a:latin typeface="Arial"/>
                <a:cs typeface="Arial"/>
              </a:rPr>
              <a:t> is the current in A</a:t>
            </a:r>
          </a:p>
          <a:p>
            <a:pPr algn="l">
              <a:lnSpc>
                <a:spcPct val="80000"/>
              </a:lnSpc>
              <a:spcBef>
                <a:spcPct val="50000"/>
              </a:spcBef>
            </a:pPr>
            <a:r>
              <a:rPr lang="en-US" sz="2400" dirty="0" smtClean="0">
                <a:latin typeface="Arial"/>
                <a:cs typeface="Arial"/>
              </a:rPr>
              <a:t>v is voltage in V</a:t>
            </a:r>
          </a:p>
          <a:p>
            <a:pPr algn="l">
              <a:lnSpc>
                <a:spcPct val="80000"/>
              </a:lnSpc>
              <a:spcBef>
                <a:spcPct val="50000"/>
              </a:spcBef>
            </a:pPr>
            <a:r>
              <a:rPr lang="en-US" sz="2400" dirty="0" smtClean="0">
                <a:latin typeface="Arial"/>
                <a:cs typeface="Arial"/>
              </a:rPr>
              <a:t>R is the resistance in </a:t>
            </a:r>
            <a:r>
              <a:rPr lang="en-US" sz="2400" dirty="0" err="1" smtClean="0">
                <a:latin typeface="Arial"/>
                <a:cs typeface="Arial"/>
              </a:rPr>
              <a:t>Ω</a:t>
            </a:r>
            <a:endParaRPr lang="en-US" sz="2400" dirty="0">
              <a:latin typeface="Arial"/>
              <a:cs typeface="Arial"/>
            </a:endParaRPr>
          </a:p>
        </p:txBody>
      </p:sp>
      <p:sp>
        <p:nvSpPr>
          <p:cNvPr id="17" name="Rectangle 16"/>
          <p:cNvSpPr/>
          <p:nvPr/>
        </p:nvSpPr>
        <p:spPr>
          <a:xfrm>
            <a:off x="401267" y="922340"/>
            <a:ext cx="3927244" cy="461665"/>
          </a:xfrm>
          <a:prstGeom prst="rect">
            <a:avLst/>
          </a:prstGeom>
        </p:spPr>
        <p:txBody>
          <a:bodyPr wrap="square">
            <a:spAutoFit/>
          </a:bodyPr>
          <a:lstStyle/>
          <a:p>
            <a:pPr algn="l"/>
            <a:r>
              <a:rPr lang="en-US" sz="2400" dirty="0" smtClean="0"/>
              <a:t>Resists the flow of current</a:t>
            </a:r>
            <a:endParaRPr lang="en-US" sz="2400" dirty="0"/>
          </a:p>
        </p:txBody>
      </p:sp>
      <p:pic>
        <p:nvPicPr>
          <p:cNvPr id="9" name="Picture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296421" y="1388782"/>
            <a:ext cx="2829463" cy="2555688"/>
          </a:xfrm>
          <a:prstGeom prst="rect">
            <a:avLst/>
          </a:prstGeom>
        </p:spPr>
      </p:pic>
      <p:sp>
        <p:nvSpPr>
          <p:cNvPr id="8"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Electrical resistance</a:t>
            </a:r>
          </a:p>
        </p:txBody>
      </p:sp>
    </p:spTree>
    <p:extLst>
      <p:ext uri="{BB962C8B-B14F-4D97-AF65-F5344CB8AC3E}">
        <p14:creationId xmlns:p14="http://schemas.microsoft.com/office/powerpoint/2010/main" val="2389299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extLst>
              <p:ext uri="{D42A27DB-BD31-4B8C-83A1-F6EECF244321}">
                <p14:modId xmlns:p14="http://schemas.microsoft.com/office/powerpoint/2010/main" val="1873386389"/>
              </p:ext>
            </p:extLst>
          </p:nvPr>
        </p:nvGraphicFramePr>
        <p:xfrm>
          <a:off x="211069" y="2712290"/>
          <a:ext cx="928688" cy="684213"/>
        </p:xfrm>
        <a:graphic>
          <a:graphicData uri="http://schemas.openxmlformats.org/presentationml/2006/ole">
            <mc:AlternateContent xmlns:mc="http://schemas.openxmlformats.org/markup-compatibility/2006">
              <mc:Choice xmlns:v="urn:schemas-microsoft-com:vml" Requires="v">
                <p:oleObj spid="_x0000_s59016" name="Equation" r:id="rId3" imgW="508000" imgH="419100" progId="Equation.3">
                  <p:embed/>
                </p:oleObj>
              </mc:Choice>
              <mc:Fallback>
                <p:oleObj name="Equation" r:id="rId3" imgW="508000" imgH="419100" progId="Equation.3">
                  <p:embed/>
                  <p:pic>
                    <p:nvPicPr>
                      <p:cNvPr id="0" name=""/>
                      <p:cNvPicPr>
                        <a:picLocks noChangeAspect="1" noChangeArrowheads="1"/>
                      </p:cNvPicPr>
                      <p:nvPr/>
                    </p:nvPicPr>
                    <p:blipFill>
                      <a:blip r:embed="rId4"/>
                      <a:srcRect/>
                      <a:stretch>
                        <a:fillRect/>
                      </a:stretch>
                    </p:blipFill>
                    <p:spPr bwMode="auto">
                      <a:xfrm>
                        <a:off x="211069" y="2712290"/>
                        <a:ext cx="928688" cy="684213"/>
                      </a:xfrm>
                      <a:prstGeom prst="rect">
                        <a:avLst/>
                      </a:prstGeom>
                      <a:noFill/>
                      <a:ln>
                        <a:noFill/>
                      </a:ln>
                      <a:effectLst/>
                      <a:extLst/>
                    </p:spPr>
                  </p:pic>
                </p:oleObj>
              </mc:Fallback>
            </mc:AlternateContent>
          </a:graphicData>
        </a:graphic>
      </p:graphicFrame>
      <p:sp>
        <p:nvSpPr>
          <p:cNvPr id="5"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Constant speed circular movement</a:t>
            </a:r>
            <a:endParaRPr lang="en-US" sz="3200" b="1" dirty="0">
              <a:latin typeface="Arial" charset="0"/>
            </a:endParaRPr>
          </a:p>
        </p:txBody>
      </p:sp>
      <p:sp>
        <p:nvSpPr>
          <p:cNvPr id="10" name="Rectangle 9"/>
          <p:cNvSpPr/>
          <p:nvPr/>
        </p:nvSpPr>
        <p:spPr>
          <a:xfrm>
            <a:off x="1" y="3396502"/>
            <a:ext cx="4947690" cy="707886"/>
          </a:xfrm>
          <a:prstGeom prst="rect">
            <a:avLst/>
          </a:prstGeom>
        </p:spPr>
        <p:txBody>
          <a:bodyPr wrap="square">
            <a:spAutoFit/>
          </a:bodyPr>
          <a:lstStyle/>
          <a:p>
            <a:pPr algn="l"/>
            <a:r>
              <a:rPr lang="en-US" sz="2000" dirty="0" smtClean="0">
                <a:latin typeface="Arial" charset="0"/>
              </a:rPr>
              <a:t>The distance travelled by the mass in time T seconds is given by</a:t>
            </a:r>
          </a:p>
        </p:txBody>
      </p:sp>
      <p:graphicFrame>
        <p:nvGraphicFramePr>
          <p:cNvPr id="11" name="Object 4"/>
          <p:cNvGraphicFramePr>
            <a:graphicFrameLocks noChangeAspect="1"/>
          </p:cNvGraphicFramePr>
          <p:nvPr>
            <p:extLst>
              <p:ext uri="{D42A27DB-BD31-4B8C-83A1-F6EECF244321}">
                <p14:modId xmlns:p14="http://schemas.microsoft.com/office/powerpoint/2010/main" val="3976863185"/>
              </p:ext>
            </p:extLst>
          </p:nvPr>
        </p:nvGraphicFramePr>
        <p:xfrm>
          <a:off x="162318" y="4171011"/>
          <a:ext cx="1231371" cy="393700"/>
        </p:xfrm>
        <a:graphic>
          <a:graphicData uri="http://schemas.openxmlformats.org/presentationml/2006/ole">
            <mc:AlternateContent xmlns:mc="http://schemas.openxmlformats.org/markup-compatibility/2006">
              <mc:Choice xmlns:v="urn:schemas-microsoft-com:vml" Requires="v">
                <p:oleObj spid="_x0000_s59017" name="Equation" r:id="rId5" imgW="673100" imgH="241300" progId="Equation.3">
                  <p:embed/>
                </p:oleObj>
              </mc:Choice>
              <mc:Fallback>
                <p:oleObj name="Equation" r:id="rId5" imgW="673100" imgH="241300" progId="Equation.3">
                  <p:embed/>
                  <p:pic>
                    <p:nvPicPr>
                      <p:cNvPr id="0" name=""/>
                      <p:cNvPicPr>
                        <a:picLocks noChangeAspect="1" noChangeArrowheads="1"/>
                      </p:cNvPicPr>
                      <p:nvPr/>
                    </p:nvPicPr>
                    <p:blipFill>
                      <a:blip r:embed="rId6"/>
                      <a:srcRect/>
                      <a:stretch>
                        <a:fillRect/>
                      </a:stretch>
                    </p:blipFill>
                    <p:spPr bwMode="auto">
                      <a:xfrm>
                        <a:off x="162318" y="4171011"/>
                        <a:ext cx="1231371" cy="393700"/>
                      </a:xfrm>
                      <a:prstGeom prst="rect">
                        <a:avLst/>
                      </a:prstGeom>
                      <a:noFill/>
                      <a:ln>
                        <a:noFill/>
                      </a:ln>
                      <a:effectLst/>
                      <a:extLst/>
                    </p:spPr>
                  </p:pic>
                </p:oleObj>
              </mc:Fallback>
            </mc:AlternateContent>
          </a:graphicData>
        </a:graphic>
      </p:graphicFrame>
      <p:pic>
        <p:nvPicPr>
          <p:cNvPr id="2" name="Picture 1" descr="CircularMo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47689" y="711981"/>
            <a:ext cx="4587434" cy="3338315"/>
          </a:xfrm>
          <a:prstGeom prst="rect">
            <a:avLst/>
          </a:prstGeom>
        </p:spPr>
      </p:pic>
      <p:graphicFrame>
        <p:nvGraphicFramePr>
          <p:cNvPr id="15" name="Object 4"/>
          <p:cNvGraphicFramePr>
            <a:graphicFrameLocks noChangeAspect="1"/>
          </p:cNvGraphicFramePr>
          <p:nvPr>
            <p:extLst>
              <p:ext uri="{D42A27DB-BD31-4B8C-83A1-F6EECF244321}">
                <p14:modId xmlns:p14="http://schemas.microsoft.com/office/powerpoint/2010/main" val="4033683174"/>
              </p:ext>
            </p:extLst>
          </p:nvPr>
        </p:nvGraphicFramePr>
        <p:xfrm>
          <a:off x="1473577" y="2712290"/>
          <a:ext cx="1229651" cy="684212"/>
        </p:xfrm>
        <a:graphic>
          <a:graphicData uri="http://schemas.openxmlformats.org/presentationml/2006/ole">
            <mc:AlternateContent xmlns:mc="http://schemas.openxmlformats.org/markup-compatibility/2006">
              <mc:Choice xmlns:v="urn:schemas-microsoft-com:vml" Requires="v">
                <p:oleObj spid="_x0000_s59018" name="Equation" r:id="rId8" imgW="673100" imgH="419100" progId="Equation.3">
                  <p:embed/>
                </p:oleObj>
              </mc:Choice>
              <mc:Fallback>
                <p:oleObj name="Equation" r:id="rId8" imgW="673100" imgH="419100" progId="Equation.3">
                  <p:embed/>
                  <p:pic>
                    <p:nvPicPr>
                      <p:cNvPr id="0" name=""/>
                      <p:cNvPicPr>
                        <a:picLocks noChangeAspect="1" noChangeArrowheads="1"/>
                      </p:cNvPicPr>
                      <p:nvPr/>
                    </p:nvPicPr>
                    <p:blipFill>
                      <a:blip r:embed="rId9"/>
                      <a:srcRect/>
                      <a:stretch>
                        <a:fillRect/>
                      </a:stretch>
                    </p:blipFill>
                    <p:spPr bwMode="auto">
                      <a:xfrm>
                        <a:off x="1473577" y="2712290"/>
                        <a:ext cx="1229651" cy="684212"/>
                      </a:xfrm>
                      <a:prstGeom prst="rect">
                        <a:avLst/>
                      </a:prstGeom>
                      <a:noFill/>
                      <a:ln>
                        <a:noFill/>
                      </a:ln>
                      <a:effectLst/>
                      <a:extLst/>
                    </p:spPr>
                  </p:pic>
                </p:oleObj>
              </mc:Fallback>
            </mc:AlternateContent>
          </a:graphicData>
        </a:graphic>
      </p:graphicFrame>
      <p:sp>
        <p:nvSpPr>
          <p:cNvPr id="6" name="Rectangle 5"/>
          <p:cNvSpPr/>
          <p:nvPr/>
        </p:nvSpPr>
        <p:spPr>
          <a:xfrm>
            <a:off x="-1" y="609600"/>
            <a:ext cx="4947691" cy="1938992"/>
          </a:xfrm>
          <a:prstGeom prst="rect">
            <a:avLst/>
          </a:prstGeom>
        </p:spPr>
        <p:txBody>
          <a:bodyPr wrap="square">
            <a:spAutoFit/>
          </a:bodyPr>
          <a:lstStyle/>
          <a:p>
            <a:pPr algn="l"/>
            <a:r>
              <a:rPr lang="en-US" sz="2000" dirty="0" smtClean="0">
                <a:latin typeface="Arial" charset="0"/>
              </a:rPr>
              <a:t>Consider a point mass travelling around central point in a circle at a constant speed with rotational period </a:t>
            </a:r>
          </a:p>
          <a:p>
            <a:pPr algn="l"/>
            <a:r>
              <a:rPr lang="en-US" sz="2000" dirty="0" smtClean="0">
                <a:latin typeface="Arial" charset="0"/>
              </a:rPr>
              <a:t>Therefore in T seconds is rotates though an angle of 2π radians</a:t>
            </a:r>
            <a:endParaRPr lang="en-US" sz="2000" dirty="0">
              <a:latin typeface="Arial" charset="0"/>
            </a:endParaRPr>
          </a:p>
          <a:p>
            <a:pPr algn="l"/>
            <a:r>
              <a:rPr lang="en-US" sz="2000" dirty="0" smtClean="0">
                <a:latin typeface="Arial" charset="0"/>
              </a:rPr>
              <a:t>Thus angular velocity </a:t>
            </a:r>
            <a:r>
              <a:rPr lang="en-US" sz="2000" dirty="0" err="1" smtClean="0">
                <a:latin typeface="Arial" charset="0"/>
              </a:rPr>
              <a:t>ω</a:t>
            </a:r>
            <a:r>
              <a:rPr lang="en-US" sz="2000" dirty="0" smtClean="0">
                <a:latin typeface="Arial" charset="0"/>
              </a:rPr>
              <a:t> is given by</a:t>
            </a:r>
            <a:endParaRPr lang="en-US" sz="2000" dirty="0">
              <a:latin typeface="Arial" charset="0"/>
            </a:endParaRPr>
          </a:p>
        </p:txBody>
      </p:sp>
      <p:sp>
        <p:nvSpPr>
          <p:cNvPr id="19" name="Rectangle 18"/>
          <p:cNvSpPr/>
          <p:nvPr/>
        </p:nvSpPr>
        <p:spPr>
          <a:xfrm>
            <a:off x="0" y="4607758"/>
            <a:ext cx="6010986" cy="400110"/>
          </a:xfrm>
          <a:prstGeom prst="rect">
            <a:avLst/>
          </a:prstGeom>
        </p:spPr>
        <p:txBody>
          <a:bodyPr wrap="square">
            <a:spAutoFit/>
          </a:bodyPr>
          <a:lstStyle/>
          <a:p>
            <a:r>
              <a:rPr lang="en-US" sz="2000" dirty="0" smtClean="0">
                <a:latin typeface="Arial" charset="0"/>
              </a:rPr>
              <a:t>The average speed at which is does so it therefore</a:t>
            </a:r>
          </a:p>
        </p:txBody>
      </p:sp>
      <p:graphicFrame>
        <p:nvGraphicFramePr>
          <p:cNvPr id="20" name="Object 4"/>
          <p:cNvGraphicFramePr>
            <a:graphicFrameLocks noChangeAspect="1"/>
          </p:cNvGraphicFramePr>
          <p:nvPr>
            <p:extLst>
              <p:ext uri="{D42A27DB-BD31-4B8C-83A1-F6EECF244321}">
                <p14:modId xmlns:p14="http://schemas.microsoft.com/office/powerpoint/2010/main" val="1789622059"/>
              </p:ext>
            </p:extLst>
          </p:nvPr>
        </p:nvGraphicFramePr>
        <p:xfrm>
          <a:off x="162318" y="5029188"/>
          <a:ext cx="1742150" cy="704850"/>
        </p:xfrm>
        <a:graphic>
          <a:graphicData uri="http://schemas.openxmlformats.org/presentationml/2006/ole">
            <mc:AlternateContent xmlns:mc="http://schemas.openxmlformats.org/markup-compatibility/2006">
              <mc:Choice xmlns:v="urn:schemas-microsoft-com:vml" Requires="v">
                <p:oleObj spid="_x0000_s59019" name="Equation" r:id="rId10" imgW="952500" imgH="431800" progId="Equation.3">
                  <p:embed/>
                </p:oleObj>
              </mc:Choice>
              <mc:Fallback>
                <p:oleObj name="Equation" r:id="rId10" imgW="952500" imgH="431800" progId="Equation.3">
                  <p:embed/>
                  <p:pic>
                    <p:nvPicPr>
                      <p:cNvPr id="0" name=""/>
                      <p:cNvPicPr>
                        <a:picLocks noChangeAspect="1" noChangeArrowheads="1"/>
                      </p:cNvPicPr>
                      <p:nvPr/>
                    </p:nvPicPr>
                    <p:blipFill>
                      <a:blip r:embed="rId11"/>
                      <a:srcRect/>
                      <a:stretch>
                        <a:fillRect/>
                      </a:stretch>
                    </p:blipFill>
                    <p:spPr bwMode="auto">
                      <a:xfrm>
                        <a:off x="162318" y="5029188"/>
                        <a:ext cx="1742150" cy="704850"/>
                      </a:xfrm>
                      <a:prstGeom prst="rect">
                        <a:avLst/>
                      </a:prstGeom>
                      <a:noFill/>
                      <a:ln>
                        <a:noFill/>
                      </a:ln>
                      <a:effectLst/>
                      <a:extLst/>
                    </p:spPr>
                  </p:pic>
                </p:oleObj>
              </mc:Fallback>
            </mc:AlternateContent>
          </a:graphicData>
        </a:graphic>
      </p:graphicFrame>
      <p:sp>
        <p:nvSpPr>
          <p:cNvPr id="21" name="Rectangle 20"/>
          <p:cNvSpPr/>
          <p:nvPr/>
        </p:nvSpPr>
        <p:spPr>
          <a:xfrm>
            <a:off x="2320955" y="5251459"/>
            <a:ext cx="1634695" cy="369332"/>
          </a:xfrm>
          <a:prstGeom prst="rect">
            <a:avLst/>
          </a:prstGeom>
        </p:spPr>
        <p:txBody>
          <a:bodyPr wrap="none">
            <a:spAutoFit/>
          </a:bodyPr>
          <a:lstStyle/>
          <a:p>
            <a:r>
              <a:rPr lang="en-US" dirty="0" smtClean="0">
                <a:latin typeface="Arial" charset="0"/>
              </a:rPr>
              <a:t>Substituting in</a:t>
            </a:r>
            <a:endParaRPr lang="en-US" dirty="0"/>
          </a:p>
        </p:txBody>
      </p:sp>
      <p:graphicFrame>
        <p:nvGraphicFramePr>
          <p:cNvPr id="22" name="Object 4"/>
          <p:cNvGraphicFramePr>
            <a:graphicFrameLocks noChangeAspect="1"/>
          </p:cNvGraphicFramePr>
          <p:nvPr>
            <p:extLst>
              <p:ext uri="{D42A27DB-BD31-4B8C-83A1-F6EECF244321}">
                <p14:modId xmlns:p14="http://schemas.microsoft.com/office/powerpoint/2010/main" val="4284932731"/>
              </p:ext>
            </p:extLst>
          </p:nvPr>
        </p:nvGraphicFramePr>
        <p:xfrm>
          <a:off x="4196291" y="5168207"/>
          <a:ext cx="904610" cy="684212"/>
        </p:xfrm>
        <a:graphic>
          <a:graphicData uri="http://schemas.openxmlformats.org/presentationml/2006/ole">
            <mc:AlternateContent xmlns:mc="http://schemas.openxmlformats.org/markup-compatibility/2006">
              <mc:Choice xmlns:v="urn:schemas-microsoft-com:vml" Requires="v">
                <p:oleObj spid="_x0000_s59020" name="Equation" r:id="rId12" imgW="495300" imgH="419100" progId="Equation.3">
                  <p:embed/>
                </p:oleObj>
              </mc:Choice>
              <mc:Fallback>
                <p:oleObj name="Equation" r:id="rId12" imgW="495300" imgH="419100" progId="Equation.3">
                  <p:embed/>
                  <p:pic>
                    <p:nvPicPr>
                      <p:cNvPr id="0" name=""/>
                      <p:cNvPicPr>
                        <a:picLocks noChangeAspect="1" noChangeArrowheads="1"/>
                      </p:cNvPicPr>
                      <p:nvPr/>
                    </p:nvPicPr>
                    <p:blipFill>
                      <a:blip r:embed="rId13"/>
                      <a:srcRect/>
                      <a:stretch>
                        <a:fillRect/>
                      </a:stretch>
                    </p:blipFill>
                    <p:spPr bwMode="auto">
                      <a:xfrm>
                        <a:off x="4196291" y="5168207"/>
                        <a:ext cx="904610" cy="684212"/>
                      </a:xfrm>
                      <a:prstGeom prst="rect">
                        <a:avLst/>
                      </a:prstGeom>
                      <a:noFill/>
                      <a:ln>
                        <a:noFill/>
                      </a:ln>
                      <a:effectLs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3171013911"/>
              </p:ext>
            </p:extLst>
          </p:nvPr>
        </p:nvGraphicFramePr>
        <p:xfrm>
          <a:off x="200307" y="5759450"/>
          <a:ext cx="1509977" cy="1098550"/>
        </p:xfrm>
        <a:graphic>
          <a:graphicData uri="http://schemas.openxmlformats.org/presentationml/2006/ole">
            <mc:AlternateContent xmlns:mc="http://schemas.openxmlformats.org/markup-compatibility/2006">
              <mc:Choice xmlns:v="urn:schemas-microsoft-com:vml" Requires="v">
                <p:oleObj spid="_x0000_s59021" name="Equation" r:id="rId14" imgW="825500" imgH="673100" progId="Equation.3">
                  <p:embed/>
                </p:oleObj>
              </mc:Choice>
              <mc:Fallback>
                <p:oleObj name="Equation" r:id="rId14" imgW="825500" imgH="673100" progId="Equation.3">
                  <p:embed/>
                  <p:pic>
                    <p:nvPicPr>
                      <p:cNvPr id="0" name=""/>
                      <p:cNvPicPr>
                        <a:picLocks noChangeAspect="1" noChangeArrowheads="1"/>
                      </p:cNvPicPr>
                      <p:nvPr/>
                    </p:nvPicPr>
                    <p:blipFill>
                      <a:blip r:embed="rId15"/>
                      <a:srcRect/>
                      <a:stretch>
                        <a:fillRect/>
                      </a:stretch>
                    </p:blipFill>
                    <p:spPr bwMode="auto">
                      <a:xfrm>
                        <a:off x="200307" y="5759450"/>
                        <a:ext cx="1509977" cy="1098550"/>
                      </a:xfrm>
                      <a:prstGeom prst="rect">
                        <a:avLst/>
                      </a:prstGeom>
                      <a:noFill/>
                      <a:ln>
                        <a:noFill/>
                      </a:ln>
                      <a:effectLs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1826008786"/>
              </p:ext>
            </p:extLst>
          </p:nvPr>
        </p:nvGraphicFramePr>
        <p:xfrm>
          <a:off x="2325688" y="6178550"/>
          <a:ext cx="2019300" cy="430213"/>
        </p:xfrm>
        <a:graphic>
          <a:graphicData uri="http://schemas.openxmlformats.org/presentationml/2006/ole">
            <mc:AlternateContent xmlns:mc="http://schemas.openxmlformats.org/markup-compatibility/2006">
              <mc:Choice xmlns:v="urn:schemas-microsoft-com:vml" Requires="v">
                <p:oleObj spid="_x0000_s59022" name="Equation" r:id="rId16" imgW="635000" imgH="152400" progId="Equation.3">
                  <p:embed/>
                </p:oleObj>
              </mc:Choice>
              <mc:Fallback>
                <p:oleObj name="Equation" r:id="rId16" imgW="635000" imgH="152400" progId="Equation.3">
                  <p:embed/>
                  <p:pic>
                    <p:nvPicPr>
                      <p:cNvPr id="0" name=""/>
                      <p:cNvPicPr>
                        <a:picLocks noChangeAspect="1" noChangeArrowheads="1"/>
                      </p:cNvPicPr>
                      <p:nvPr/>
                    </p:nvPicPr>
                    <p:blipFill>
                      <a:blip r:embed="rId17"/>
                      <a:srcRect/>
                      <a:stretch>
                        <a:fillRect/>
                      </a:stretch>
                    </p:blipFill>
                    <p:spPr bwMode="auto">
                      <a:xfrm>
                        <a:off x="2325688" y="6178550"/>
                        <a:ext cx="2019300" cy="430213"/>
                      </a:xfrm>
                      <a:prstGeom prst="rect">
                        <a:avLst/>
                      </a:prstGeom>
                      <a:noFill/>
                      <a:ln>
                        <a:solidFill>
                          <a:srgbClr val="FF0000"/>
                        </a:solidFill>
                      </a:ln>
                      <a:effectLst/>
                      <a:extLst/>
                    </p:spPr>
                  </p:pic>
                </p:oleObj>
              </mc:Fallback>
            </mc:AlternateContent>
          </a:graphicData>
        </a:graphic>
      </p:graphicFrame>
      <p:sp>
        <p:nvSpPr>
          <p:cNvPr id="25" name="Rectangle 24"/>
          <p:cNvSpPr/>
          <p:nvPr/>
        </p:nvSpPr>
        <p:spPr>
          <a:xfrm>
            <a:off x="6113386" y="4947101"/>
            <a:ext cx="3792614" cy="1015663"/>
          </a:xfrm>
          <a:prstGeom prst="rect">
            <a:avLst/>
          </a:prstGeom>
        </p:spPr>
        <p:txBody>
          <a:bodyPr wrap="square">
            <a:spAutoFit/>
          </a:bodyPr>
          <a:lstStyle/>
          <a:p>
            <a:pPr algn="l"/>
            <a:r>
              <a:rPr lang="en-US" sz="2000" dirty="0" smtClean="0">
                <a:latin typeface="Arial" charset="0"/>
              </a:rPr>
              <a:t>Note also</a:t>
            </a:r>
          </a:p>
          <a:p>
            <a:pPr algn="l"/>
            <a:r>
              <a:rPr lang="en-US" sz="2000" dirty="0" smtClean="0">
                <a:latin typeface="Arial" charset="0"/>
              </a:rPr>
              <a:t>The rotational frequency can be related to rotational period T</a:t>
            </a:r>
          </a:p>
        </p:txBody>
      </p:sp>
      <p:graphicFrame>
        <p:nvGraphicFramePr>
          <p:cNvPr id="26" name="Object 4"/>
          <p:cNvGraphicFramePr>
            <a:graphicFrameLocks noChangeAspect="1"/>
          </p:cNvGraphicFramePr>
          <p:nvPr>
            <p:extLst>
              <p:ext uri="{D42A27DB-BD31-4B8C-83A1-F6EECF244321}">
                <p14:modId xmlns:p14="http://schemas.microsoft.com/office/powerpoint/2010/main" val="1780286100"/>
              </p:ext>
            </p:extLst>
          </p:nvPr>
        </p:nvGraphicFramePr>
        <p:xfrm>
          <a:off x="6215927" y="6098378"/>
          <a:ext cx="789384" cy="684213"/>
        </p:xfrm>
        <a:graphic>
          <a:graphicData uri="http://schemas.openxmlformats.org/presentationml/2006/ole">
            <mc:AlternateContent xmlns:mc="http://schemas.openxmlformats.org/markup-compatibility/2006">
              <mc:Choice xmlns:v="urn:schemas-microsoft-com:vml" Requires="v">
                <p:oleObj spid="_x0000_s59023" name="Equation" r:id="rId18" imgW="431800" imgH="419100" progId="Equation.DSMT4">
                  <p:embed/>
                </p:oleObj>
              </mc:Choice>
              <mc:Fallback>
                <p:oleObj name="Equation" r:id="rId18" imgW="431800" imgH="419100" progId="Equation.DSMT4">
                  <p:embed/>
                  <p:pic>
                    <p:nvPicPr>
                      <p:cNvPr id="0" name=""/>
                      <p:cNvPicPr>
                        <a:picLocks noChangeAspect="1" noChangeArrowheads="1"/>
                      </p:cNvPicPr>
                      <p:nvPr/>
                    </p:nvPicPr>
                    <p:blipFill>
                      <a:blip r:embed="rId19"/>
                      <a:srcRect/>
                      <a:stretch>
                        <a:fillRect/>
                      </a:stretch>
                    </p:blipFill>
                    <p:spPr bwMode="auto">
                      <a:xfrm>
                        <a:off x="6215927" y="6098378"/>
                        <a:ext cx="789384" cy="684213"/>
                      </a:xfrm>
                      <a:prstGeom prst="rect">
                        <a:avLst/>
                      </a:prstGeom>
                      <a:noFill/>
                      <a:ln>
                        <a:noFill/>
                      </a:ln>
                      <a:effectLs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62429851"/>
              </p:ext>
            </p:extLst>
          </p:nvPr>
        </p:nvGraphicFramePr>
        <p:xfrm>
          <a:off x="7929934" y="6269217"/>
          <a:ext cx="1415389" cy="331788"/>
        </p:xfrm>
        <a:graphic>
          <a:graphicData uri="http://schemas.openxmlformats.org/presentationml/2006/ole">
            <mc:AlternateContent xmlns:mc="http://schemas.openxmlformats.org/markup-compatibility/2006">
              <mc:Choice xmlns:v="urn:schemas-microsoft-com:vml" Requires="v">
                <p:oleObj spid="_x0000_s59024" name="Equation" r:id="rId20" imgW="774700" imgH="203200" progId="Equation.DSMT4">
                  <p:embed/>
                </p:oleObj>
              </mc:Choice>
              <mc:Fallback>
                <p:oleObj name="Equation" r:id="rId20" imgW="774700" imgH="203200" progId="Equation.DSMT4">
                  <p:embed/>
                  <p:pic>
                    <p:nvPicPr>
                      <p:cNvPr id="0" name=""/>
                      <p:cNvPicPr>
                        <a:picLocks noChangeAspect="1" noChangeArrowheads="1"/>
                      </p:cNvPicPr>
                      <p:nvPr/>
                    </p:nvPicPr>
                    <p:blipFill>
                      <a:blip r:embed="rId21"/>
                      <a:srcRect/>
                      <a:stretch>
                        <a:fillRect/>
                      </a:stretch>
                    </p:blipFill>
                    <p:spPr bwMode="auto">
                      <a:xfrm>
                        <a:off x="7929934" y="6269217"/>
                        <a:ext cx="1415389" cy="33178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717343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build="p"/>
      <p:bldP spid="19" grpId="0"/>
      <p:bldP spid="2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ircleV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639" y="737495"/>
            <a:ext cx="4863472" cy="2454101"/>
          </a:xfrm>
          <a:prstGeom prst="rect">
            <a:avLst/>
          </a:prstGeom>
        </p:spPr>
      </p:pic>
      <p:graphicFrame>
        <p:nvGraphicFramePr>
          <p:cNvPr id="4" name="Object 4"/>
          <p:cNvGraphicFramePr>
            <a:graphicFrameLocks noChangeAspect="1"/>
          </p:cNvGraphicFramePr>
          <p:nvPr>
            <p:extLst>
              <p:ext uri="{D42A27DB-BD31-4B8C-83A1-F6EECF244321}">
                <p14:modId xmlns:p14="http://schemas.microsoft.com/office/powerpoint/2010/main" val="1184017648"/>
              </p:ext>
            </p:extLst>
          </p:nvPr>
        </p:nvGraphicFramePr>
        <p:xfrm>
          <a:off x="3240268" y="3170831"/>
          <a:ext cx="1092068" cy="684213"/>
        </p:xfrm>
        <a:graphic>
          <a:graphicData uri="http://schemas.openxmlformats.org/presentationml/2006/ole">
            <mc:AlternateContent xmlns:mc="http://schemas.openxmlformats.org/markup-compatibility/2006">
              <mc:Choice xmlns:v="urn:schemas-microsoft-com:vml" Requires="v">
                <p:oleObj spid="_x0000_s59905" name="Equation" r:id="rId4" imgW="596900" imgH="419100" progId="Equation.DSMT4">
                  <p:embed/>
                </p:oleObj>
              </mc:Choice>
              <mc:Fallback>
                <p:oleObj name="Equation" r:id="rId4" imgW="596900" imgH="419100" progId="Equation.DSMT4">
                  <p:embed/>
                  <p:pic>
                    <p:nvPicPr>
                      <p:cNvPr id="0" name=""/>
                      <p:cNvPicPr>
                        <a:picLocks noChangeAspect="1" noChangeArrowheads="1"/>
                      </p:cNvPicPr>
                      <p:nvPr/>
                    </p:nvPicPr>
                    <p:blipFill>
                      <a:blip r:embed="rId5"/>
                      <a:srcRect/>
                      <a:stretch>
                        <a:fillRect/>
                      </a:stretch>
                    </p:blipFill>
                    <p:spPr bwMode="auto">
                      <a:xfrm>
                        <a:off x="3240268" y="3170831"/>
                        <a:ext cx="1092068" cy="684213"/>
                      </a:xfrm>
                      <a:prstGeom prst="rect">
                        <a:avLst/>
                      </a:prstGeom>
                      <a:noFill/>
                      <a:ln>
                        <a:noFill/>
                      </a:ln>
                      <a:effectLst/>
                      <a:extLst/>
                    </p:spPr>
                  </p:pic>
                </p:oleObj>
              </mc:Fallback>
            </mc:AlternateContent>
          </a:graphicData>
        </a:graphic>
      </p:graphicFrame>
      <p:sp>
        <p:nvSpPr>
          <p:cNvPr id="5" name="Title 1"/>
          <p:cNvSpPr txBox="1">
            <a:spLocks/>
          </p:cNvSpPr>
          <p:nvPr/>
        </p:nvSpPr>
        <p:spPr>
          <a:xfrm>
            <a:off x="0" y="6882"/>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Simple derivation of centrifugal acceleration</a:t>
            </a:r>
            <a:endParaRPr lang="en-US" sz="3200" b="1" dirty="0">
              <a:latin typeface="Arial" charset="0"/>
            </a:endParaRPr>
          </a:p>
        </p:txBody>
      </p:sp>
      <p:sp>
        <p:nvSpPr>
          <p:cNvPr id="6" name="Rectangle 5"/>
          <p:cNvSpPr/>
          <p:nvPr/>
        </p:nvSpPr>
        <p:spPr>
          <a:xfrm>
            <a:off x="119637" y="609600"/>
            <a:ext cx="4947691" cy="2031325"/>
          </a:xfrm>
          <a:prstGeom prst="rect">
            <a:avLst/>
          </a:prstGeom>
        </p:spPr>
        <p:txBody>
          <a:bodyPr wrap="square">
            <a:spAutoFit/>
          </a:bodyPr>
          <a:lstStyle/>
          <a:p>
            <a:pPr algn="l"/>
            <a:r>
              <a:rPr lang="en-US" dirty="0">
                <a:latin typeface="Arial" charset="0"/>
              </a:rPr>
              <a:t>C</a:t>
            </a:r>
            <a:r>
              <a:rPr lang="en-US" dirty="0" smtClean="0">
                <a:latin typeface="Arial" charset="0"/>
              </a:rPr>
              <a:t>onsider the moving mass</a:t>
            </a:r>
          </a:p>
          <a:p>
            <a:pPr algn="l"/>
            <a:r>
              <a:rPr lang="en-US" dirty="0" smtClean="0">
                <a:latin typeface="Arial" charset="0"/>
              </a:rPr>
              <a:t>As the mass rotates through an angle of </a:t>
            </a:r>
            <a:r>
              <a:rPr lang="el-GR" dirty="0" smtClean="0">
                <a:latin typeface="Arial" charset="0"/>
              </a:rPr>
              <a:t>θ</a:t>
            </a:r>
            <a:r>
              <a:rPr lang="en-GB" dirty="0" smtClean="0">
                <a:latin typeface="Arial" charset="0"/>
              </a:rPr>
              <a:t> the tangential velocity of the mass changes from v</a:t>
            </a:r>
            <a:r>
              <a:rPr lang="en-GB" baseline="-25000" dirty="0" smtClean="0">
                <a:latin typeface="Arial" charset="0"/>
              </a:rPr>
              <a:t>1</a:t>
            </a:r>
            <a:r>
              <a:rPr lang="en-GB" dirty="0" smtClean="0">
                <a:latin typeface="Arial" charset="0"/>
              </a:rPr>
              <a:t> to v</a:t>
            </a:r>
            <a:r>
              <a:rPr lang="en-GB" baseline="-25000" dirty="0" smtClean="0">
                <a:latin typeface="Arial" charset="0"/>
              </a:rPr>
              <a:t>2 </a:t>
            </a:r>
          </a:p>
          <a:p>
            <a:pPr algn="l"/>
            <a:r>
              <a:rPr lang="en-GB" dirty="0" smtClean="0">
                <a:latin typeface="Arial" charset="0"/>
              </a:rPr>
              <a:t>Mass </a:t>
            </a:r>
            <a:r>
              <a:rPr lang="en-GB" dirty="0">
                <a:latin typeface="Arial" charset="0"/>
              </a:rPr>
              <a:t>moves a </a:t>
            </a:r>
            <a:r>
              <a:rPr lang="en-GB" dirty="0" smtClean="0">
                <a:latin typeface="Arial" charset="0"/>
              </a:rPr>
              <a:t>distance </a:t>
            </a:r>
            <a:r>
              <a:rPr lang="el-GR" dirty="0" smtClean="0">
                <a:latin typeface="Arial" charset="0"/>
              </a:rPr>
              <a:t>Δ</a:t>
            </a:r>
            <a:r>
              <a:rPr lang="en-GB" dirty="0" smtClean="0">
                <a:latin typeface="Arial" charset="0"/>
              </a:rPr>
              <a:t>d </a:t>
            </a:r>
            <a:endParaRPr lang="en-GB" dirty="0">
              <a:latin typeface="Arial" charset="0"/>
            </a:endParaRPr>
          </a:p>
          <a:p>
            <a:pPr algn="l"/>
            <a:r>
              <a:rPr lang="en-GB" dirty="0">
                <a:latin typeface="Arial" charset="0"/>
              </a:rPr>
              <a:t>Velocity magnitude stays constant but </a:t>
            </a:r>
            <a:r>
              <a:rPr lang="en-GB" dirty="0" smtClean="0">
                <a:latin typeface="Arial" charset="0"/>
              </a:rPr>
              <a:t>its direction changes so velocity changes by </a:t>
            </a:r>
            <a:r>
              <a:rPr lang="el-GR" dirty="0" smtClean="0">
                <a:latin typeface="Arial" charset="0"/>
              </a:rPr>
              <a:t>Δ</a:t>
            </a:r>
            <a:r>
              <a:rPr lang="en-GB" dirty="0" smtClean="0">
                <a:latin typeface="Arial" charset="0"/>
              </a:rPr>
              <a:t>v </a:t>
            </a:r>
          </a:p>
        </p:txBody>
      </p:sp>
      <p:sp>
        <p:nvSpPr>
          <p:cNvPr id="9" name="Rectangle 8"/>
          <p:cNvSpPr/>
          <p:nvPr/>
        </p:nvSpPr>
        <p:spPr>
          <a:xfrm>
            <a:off x="119637" y="2726960"/>
            <a:ext cx="7566117" cy="369332"/>
          </a:xfrm>
          <a:prstGeom prst="rect">
            <a:avLst/>
          </a:prstGeom>
        </p:spPr>
        <p:txBody>
          <a:bodyPr wrap="square">
            <a:spAutoFit/>
          </a:bodyPr>
          <a:lstStyle/>
          <a:p>
            <a:pPr algn="l"/>
            <a:r>
              <a:rPr lang="en-GB" dirty="0" smtClean="0">
                <a:latin typeface="Arial" charset="0"/>
              </a:rPr>
              <a:t>By consideration of similar triangles with the same angle </a:t>
            </a:r>
            <a:r>
              <a:rPr lang="el-GR" dirty="0" smtClean="0">
                <a:latin typeface="Arial" charset="0"/>
              </a:rPr>
              <a:t>θ</a:t>
            </a:r>
            <a:r>
              <a:rPr lang="en-GB" dirty="0" smtClean="0">
                <a:latin typeface="Arial" charset="0"/>
              </a:rPr>
              <a:t> </a:t>
            </a:r>
            <a:endParaRPr lang="en-US" dirty="0"/>
          </a:p>
        </p:txBody>
      </p:sp>
      <p:sp>
        <p:nvSpPr>
          <p:cNvPr id="28" name="Rectangle 27"/>
          <p:cNvSpPr/>
          <p:nvPr/>
        </p:nvSpPr>
        <p:spPr>
          <a:xfrm>
            <a:off x="184019" y="3855043"/>
            <a:ext cx="6032049" cy="369332"/>
          </a:xfrm>
          <a:prstGeom prst="rect">
            <a:avLst/>
          </a:prstGeom>
        </p:spPr>
        <p:txBody>
          <a:bodyPr wrap="square">
            <a:spAutoFit/>
          </a:bodyPr>
          <a:lstStyle/>
          <a:p>
            <a:pPr algn="l"/>
            <a:r>
              <a:rPr lang="en-GB" dirty="0" smtClean="0">
                <a:latin typeface="Arial" charset="0"/>
              </a:rPr>
              <a:t>if </a:t>
            </a:r>
            <a:r>
              <a:rPr lang="el-GR" dirty="0" smtClean="0">
                <a:latin typeface="Arial" charset="0"/>
              </a:rPr>
              <a:t>Δ</a:t>
            </a:r>
            <a:r>
              <a:rPr lang="en-GB" dirty="0" smtClean="0">
                <a:latin typeface="Arial" charset="0"/>
              </a:rPr>
              <a:t>d is very very small is can be approximated by </a:t>
            </a:r>
            <a:endParaRPr lang="en-US" dirty="0"/>
          </a:p>
        </p:txBody>
      </p:sp>
      <p:graphicFrame>
        <p:nvGraphicFramePr>
          <p:cNvPr id="29" name="Object 4"/>
          <p:cNvGraphicFramePr>
            <a:graphicFrameLocks noChangeAspect="1"/>
          </p:cNvGraphicFramePr>
          <p:nvPr>
            <p:extLst>
              <p:ext uri="{D42A27DB-BD31-4B8C-83A1-F6EECF244321}">
                <p14:modId xmlns:p14="http://schemas.microsoft.com/office/powerpoint/2010/main" val="1487570817"/>
              </p:ext>
            </p:extLst>
          </p:nvPr>
        </p:nvGraphicFramePr>
        <p:xfrm>
          <a:off x="5805495" y="3933863"/>
          <a:ext cx="1092068" cy="290512"/>
        </p:xfrm>
        <a:graphic>
          <a:graphicData uri="http://schemas.openxmlformats.org/presentationml/2006/ole">
            <mc:AlternateContent xmlns:mc="http://schemas.openxmlformats.org/markup-compatibility/2006">
              <mc:Choice xmlns:v="urn:schemas-microsoft-com:vml" Requires="v">
                <p:oleObj spid="_x0000_s59906" name="Equation" r:id="rId6" imgW="596900" imgH="177800" progId="Equation.3">
                  <p:embed/>
                </p:oleObj>
              </mc:Choice>
              <mc:Fallback>
                <p:oleObj name="Equation" r:id="rId6" imgW="596900" imgH="177800" progId="Equation.3">
                  <p:embed/>
                  <p:pic>
                    <p:nvPicPr>
                      <p:cNvPr id="0" name=""/>
                      <p:cNvPicPr>
                        <a:picLocks noChangeAspect="1" noChangeArrowheads="1"/>
                      </p:cNvPicPr>
                      <p:nvPr/>
                    </p:nvPicPr>
                    <p:blipFill>
                      <a:blip r:embed="rId7"/>
                      <a:srcRect/>
                      <a:stretch>
                        <a:fillRect/>
                      </a:stretch>
                    </p:blipFill>
                    <p:spPr bwMode="auto">
                      <a:xfrm>
                        <a:off x="5805495" y="3933863"/>
                        <a:ext cx="1092068" cy="290512"/>
                      </a:xfrm>
                      <a:prstGeom prst="rect">
                        <a:avLst/>
                      </a:prstGeom>
                      <a:noFill/>
                      <a:ln>
                        <a:noFill/>
                      </a:ln>
                      <a:effectLst/>
                      <a:extLst/>
                    </p:spPr>
                  </p:pic>
                </p:oleObj>
              </mc:Fallback>
            </mc:AlternateContent>
          </a:graphicData>
        </a:graphic>
      </p:graphicFrame>
      <p:sp>
        <p:nvSpPr>
          <p:cNvPr id="31" name="Rectangle 30"/>
          <p:cNvSpPr/>
          <p:nvPr/>
        </p:nvSpPr>
        <p:spPr>
          <a:xfrm>
            <a:off x="98634" y="4270947"/>
            <a:ext cx="3056249" cy="369332"/>
          </a:xfrm>
          <a:prstGeom prst="rect">
            <a:avLst/>
          </a:prstGeom>
        </p:spPr>
        <p:txBody>
          <a:bodyPr wrap="square">
            <a:spAutoFit/>
          </a:bodyPr>
          <a:lstStyle/>
          <a:p>
            <a:r>
              <a:rPr lang="en-GB" dirty="0" smtClean="0">
                <a:latin typeface="Arial" charset="0"/>
              </a:rPr>
              <a:t>Substituting in this value</a:t>
            </a:r>
            <a:endParaRPr lang="en-US" dirty="0"/>
          </a:p>
        </p:txBody>
      </p:sp>
      <p:graphicFrame>
        <p:nvGraphicFramePr>
          <p:cNvPr id="32" name="Object 4"/>
          <p:cNvGraphicFramePr>
            <a:graphicFrameLocks noChangeAspect="1"/>
          </p:cNvGraphicFramePr>
          <p:nvPr>
            <p:extLst>
              <p:ext uri="{D42A27DB-BD31-4B8C-83A1-F6EECF244321}">
                <p14:modId xmlns:p14="http://schemas.microsoft.com/office/powerpoint/2010/main" val="880253024"/>
              </p:ext>
            </p:extLst>
          </p:nvPr>
        </p:nvGraphicFramePr>
        <p:xfrm>
          <a:off x="227722" y="4640279"/>
          <a:ext cx="1485900" cy="684212"/>
        </p:xfrm>
        <a:graphic>
          <a:graphicData uri="http://schemas.openxmlformats.org/presentationml/2006/ole">
            <mc:AlternateContent xmlns:mc="http://schemas.openxmlformats.org/markup-compatibility/2006">
              <mc:Choice xmlns:v="urn:schemas-microsoft-com:vml" Requires="v">
                <p:oleObj spid="_x0000_s59907" name="Equation" r:id="rId8" imgW="812800" imgH="419100" progId="Equation.3">
                  <p:embed/>
                </p:oleObj>
              </mc:Choice>
              <mc:Fallback>
                <p:oleObj name="Equation" r:id="rId8" imgW="812800" imgH="419100" progId="Equation.3">
                  <p:embed/>
                  <p:pic>
                    <p:nvPicPr>
                      <p:cNvPr id="0" name=""/>
                      <p:cNvPicPr>
                        <a:picLocks noChangeAspect="1" noChangeArrowheads="1"/>
                      </p:cNvPicPr>
                      <p:nvPr/>
                    </p:nvPicPr>
                    <p:blipFill>
                      <a:blip r:embed="rId9"/>
                      <a:srcRect/>
                      <a:stretch>
                        <a:fillRect/>
                      </a:stretch>
                    </p:blipFill>
                    <p:spPr bwMode="auto">
                      <a:xfrm>
                        <a:off x="227722" y="4640279"/>
                        <a:ext cx="1485900" cy="684212"/>
                      </a:xfrm>
                      <a:prstGeom prst="rect">
                        <a:avLst/>
                      </a:prstGeom>
                      <a:noFill/>
                      <a:ln>
                        <a:noFill/>
                      </a:ln>
                      <a:effectLs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2318562520"/>
              </p:ext>
            </p:extLst>
          </p:nvPr>
        </p:nvGraphicFramePr>
        <p:xfrm>
          <a:off x="1900022" y="4640279"/>
          <a:ext cx="1485900" cy="704850"/>
        </p:xfrm>
        <a:graphic>
          <a:graphicData uri="http://schemas.openxmlformats.org/presentationml/2006/ole">
            <mc:AlternateContent xmlns:mc="http://schemas.openxmlformats.org/markup-compatibility/2006">
              <mc:Choice xmlns:v="urn:schemas-microsoft-com:vml" Requires="v">
                <p:oleObj spid="_x0000_s59908" name="Equation" r:id="rId10" imgW="812800" imgH="431800" progId="Equation.DSMT4">
                  <p:embed/>
                </p:oleObj>
              </mc:Choice>
              <mc:Fallback>
                <p:oleObj name="Equation" r:id="rId10" imgW="812800" imgH="431800" progId="Equation.DSMT4">
                  <p:embed/>
                  <p:pic>
                    <p:nvPicPr>
                      <p:cNvPr id="0" name=""/>
                      <p:cNvPicPr>
                        <a:picLocks noChangeAspect="1" noChangeArrowheads="1"/>
                      </p:cNvPicPr>
                      <p:nvPr/>
                    </p:nvPicPr>
                    <p:blipFill>
                      <a:blip r:embed="rId11"/>
                      <a:srcRect/>
                      <a:stretch>
                        <a:fillRect/>
                      </a:stretch>
                    </p:blipFill>
                    <p:spPr bwMode="auto">
                      <a:xfrm>
                        <a:off x="1900022" y="4640279"/>
                        <a:ext cx="1485900" cy="704850"/>
                      </a:xfrm>
                      <a:prstGeom prst="rect">
                        <a:avLst/>
                      </a:prstGeom>
                      <a:noFill/>
                      <a:ln>
                        <a:noFill/>
                      </a:ln>
                      <a:effectLst/>
                      <a:extLst/>
                    </p:spPr>
                  </p:pic>
                </p:oleObj>
              </mc:Fallback>
            </mc:AlternateContent>
          </a:graphicData>
        </a:graphic>
      </p:graphicFrame>
      <p:sp>
        <p:nvSpPr>
          <p:cNvPr id="34" name="Rectangle 33"/>
          <p:cNvSpPr/>
          <p:nvPr/>
        </p:nvSpPr>
        <p:spPr>
          <a:xfrm>
            <a:off x="98566" y="5366653"/>
            <a:ext cx="6277806" cy="369332"/>
          </a:xfrm>
          <a:prstGeom prst="rect">
            <a:avLst/>
          </a:prstGeom>
        </p:spPr>
        <p:txBody>
          <a:bodyPr wrap="square">
            <a:spAutoFit/>
          </a:bodyPr>
          <a:lstStyle/>
          <a:p>
            <a:pPr algn="l"/>
            <a:r>
              <a:rPr lang="en-GB" dirty="0">
                <a:latin typeface="Arial" charset="0"/>
              </a:rPr>
              <a:t>A</a:t>
            </a:r>
            <a:r>
              <a:rPr lang="en-GB" dirty="0" smtClean="0">
                <a:latin typeface="Arial" charset="0"/>
              </a:rPr>
              <a:t>s </a:t>
            </a:r>
            <a:r>
              <a:rPr lang="el-GR" dirty="0" smtClean="0">
                <a:latin typeface="Arial" charset="0"/>
              </a:rPr>
              <a:t>Δ</a:t>
            </a:r>
            <a:r>
              <a:rPr lang="en-GB" dirty="0" smtClean="0">
                <a:latin typeface="Arial" charset="0"/>
              </a:rPr>
              <a:t>t  tends to 0,  term </a:t>
            </a:r>
            <a:r>
              <a:rPr lang="el-GR" dirty="0" smtClean="0">
                <a:latin typeface="Arial" charset="0"/>
              </a:rPr>
              <a:t>Δ</a:t>
            </a:r>
            <a:r>
              <a:rPr lang="en-GB" dirty="0" smtClean="0">
                <a:latin typeface="Arial" charset="0"/>
              </a:rPr>
              <a:t>v/</a:t>
            </a:r>
            <a:r>
              <a:rPr lang="el-GR" dirty="0" smtClean="0">
                <a:latin typeface="Arial" charset="0"/>
              </a:rPr>
              <a:t>Δ</a:t>
            </a:r>
            <a:r>
              <a:rPr lang="en-GB" dirty="0" smtClean="0">
                <a:latin typeface="Arial" charset="0"/>
              </a:rPr>
              <a:t>t represents acceleration </a:t>
            </a:r>
            <a:endParaRPr lang="en-US" dirty="0"/>
          </a:p>
        </p:txBody>
      </p:sp>
      <p:graphicFrame>
        <p:nvGraphicFramePr>
          <p:cNvPr id="35" name="Object 4"/>
          <p:cNvGraphicFramePr>
            <a:graphicFrameLocks noChangeAspect="1"/>
          </p:cNvGraphicFramePr>
          <p:nvPr>
            <p:extLst>
              <p:ext uri="{D42A27DB-BD31-4B8C-83A1-F6EECF244321}">
                <p14:modId xmlns:p14="http://schemas.microsoft.com/office/powerpoint/2010/main" val="3887385740"/>
              </p:ext>
            </p:extLst>
          </p:nvPr>
        </p:nvGraphicFramePr>
        <p:xfrm>
          <a:off x="256643" y="5684336"/>
          <a:ext cx="1138502" cy="704850"/>
        </p:xfrm>
        <a:graphic>
          <a:graphicData uri="http://schemas.openxmlformats.org/presentationml/2006/ole">
            <mc:AlternateContent xmlns:mc="http://schemas.openxmlformats.org/markup-compatibility/2006">
              <mc:Choice xmlns:v="urn:schemas-microsoft-com:vml" Requires="v">
                <p:oleObj spid="_x0000_s59909" name="Equation" r:id="rId12" imgW="622300" imgH="431800" progId="Equation.3">
                  <p:embed/>
                </p:oleObj>
              </mc:Choice>
              <mc:Fallback>
                <p:oleObj name="Equation" r:id="rId12" imgW="622300" imgH="431800" progId="Equation.3">
                  <p:embed/>
                  <p:pic>
                    <p:nvPicPr>
                      <p:cNvPr id="0" name=""/>
                      <p:cNvPicPr>
                        <a:picLocks noChangeAspect="1" noChangeArrowheads="1"/>
                      </p:cNvPicPr>
                      <p:nvPr/>
                    </p:nvPicPr>
                    <p:blipFill>
                      <a:blip r:embed="rId13"/>
                      <a:srcRect/>
                      <a:stretch>
                        <a:fillRect/>
                      </a:stretch>
                    </p:blipFill>
                    <p:spPr bwMode="auto">
                      <a:xfrm>
                        <a:off x="256643" y="5684336"/>
                        <a:ext cx="1138502" cy="704850"/>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407958152"/>
              </p:ext>
            </p:extLst>
          </p:nvPr>
        </p:nvGraphicFramePr>
        <p:xfrm>
          <a:off x="2651125" y="6354763"/>
          <a:ext cx="1176338" cy="341312"/>
        </p:xfrm>
        <a:graphic>
          <a:graphicData uri="http://schemas.openxmlformats.org/presentationml/2006/ole">
            <mc:AlternateContent xmlns:mc="http://schemas.openxmlformats.org/markup-compatibility/2006">
              <mc:Choice xmlns:v="urn:schemas-microsoft-com:vml" Requires="v">
                <p:oleObj spid="_x0000_s59910" name="Equation" r:id="rId14" imgW="444500" imgH="139700" progId="Equation.3">
                  <p:embed/>
                </p:oleObj>
              </mc:Choice>
              <mc:Fallback>
                <p:oleObj name="Equation" r:id="rId14" imgW="444500" imgH="139700" progId="Equation.3">
                  <p:embed/>
                  <p:pic>
                    <p:nvPicPr>
                      <p:cNvPr id="0" name=""/>
                      <p:cNvPicPr/>
                      <p:nvPr/>
                    </p:nvPicPr>
                    <p:blipFill>
                      <a:blip r:embed="rId15"/>
                      <a:stretch>
                        <a:fillRect/>
                      </a:stretch>
                    </p:blipFill>
                    <p:spPr>
                      <a:xfrm>
                        <a:off x="2651125" y="6354763"/>
                        <a:ext cx="1176338" cy="341312"/>
                      </a:xfrm>
                      <a:prstGeom prst="rect">
                        <a:avLst/>
                      </a:prstGeom>
                    </p:spPr>
                  </p:pic>
                </p:oleObj>
              </mc:Fallback>
            </mc:AlternateContent>
          </a:graphicData>
        </a:graphic>
      </p:graphicFrame>
      <p:sp>
        <p:nvSpPr>
          <p:cNvPr id="14" name="Rectangle 13"/>
          <p:cNvSpPr/>
          <p:nvPr/>
        </p:nvSpPr>
        <p:spPr>
          <a:xfrm>
            <a:off x="203242" y="6314525"/>
            <a:ext cx="2006529" cy="369332"/>
          </a:xfrm>
          <a:prstGeom prst="rect">
            <a:avLst/>
          </a:prstGeom>
        </p:spPr>
        <p:txBody>
          <a:bodyPr wrap="none">
            <a:spAutoFit/>
          </a:bodyPr>
          <a:lstStyle/>
          <a:p>
            <a:r>
              <a:rPr lang="en-GB" dirty="0" smtClean="0">
                <a:latin typeface="Arial" charset="0"/>
              </a:rPr>
              <a:t>Since from before</a:t>
            </a:r>
            <a:endParaRPr lang="en-US" dirty="0"/>
          </a:p>
        </p:txBody>
      </p:sp>
      <p:graphicFrame>
        <p:nvGraphicFramePr>
          <p:cNvPr id="36" name="Object 4"/>
          <p:cNvGraphicFramePr>
            <a:graphicFrameLocks noChangeAspect="1"/>
          </p:cNvGraphicFramePr>
          <p:nvPr>
            <p:extLst>
              <p:ext uri="{D42A27DB-BD31-4B8C-83A1-F6EECF244321}">
                <p14:modId xmlns:p14="http://schemas.microsoft.com/office/powerpoint/2010/main" val="2048385889"/>
              </p:ext>
            </p:extLst>
          </p:nvPr>
        </p:nvGraphicFramePr>
        <p:xfrm>
          <a:off x="4162098" y="6287433"/>
          <a:ext cx="1277938" cy="352425"/>
        </p:xfrm>
        <a:graphic>
          <a:graphicData uri="http://schemas.openxmlformats.org/presentationml/2006/ole">
            <mc:AlternateContent xmlns:mc="http://schemas.openxmlformats.org/markup-compatibility/2006">
              <mc:Choice xmlns:v="urn:schemas-microsoft-com:vml" Requires="v">
                <p:oleObj spid="_x0000_s59911" name="Equation" r:id="rId16" imgW="698500" imgH="215900" progId="Equation.3">
                  <p:embed/>
                </p:oleObj>
              </mc:Choice>
              <mc:Fallback>
                <p:oleObj name="Equation" r:id="rId16" imgW="698500" imgH="215900" progId="Equation.3">
                  <p:embed/>
                  <p:pic>
                    <p:nvPicPr>
                      <p:cNvPr id="0" name=""/>
                      <p:cNvPicPr>
                        <a:picLocks noChangeAspect="1" noChangeArrowheads="1"/>
                      </p:cNvPicPr>
                      <p:nvPr/>
                    </p:nvPicPr>
                    <p:blipFill>
                      <a:blip r:embed="rId17"/>
                      <a:srcRect/>
                      <a:stretch>
                        <a:fillRect/>
                      </a:stretch>
                    </p:blipFill>
                    <p:spPr bwMode="auto">
                      <a:xfrm>
                        <a:off x="4162098" y="6287433"/>
                        <a:ext cx="1277938" cy="3524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21844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9" grpId="0"/>
      <p:bldP spid="28" grpId="0"/>
      <p:bldP spid="31" grpId="0"/>
      <p:bldP spid="34"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solidFill>
                  <a:srgbClr val="FF0000"/>
                </a:solidFill>
                <a:latin typeface="Arial"/>
                <a:cs typeface="Arial"/>
              </a:rPr>
              <a:t>Chain rule for </a:t>
            </a:r>
            <a:r>
              <a:rPr lang="en-US" sz="3200" b="1" dirty="0" smtClean="0">
                <a:solidFill>
                  <a:srgbClr val="FF0000"/>
                </a:solidFill>
                <a:latin typeface="Arial"/>
                <a:cs typeface="Arial"/>
              </a:rPr>
              <a:t>single variable differentiation</a:t>
            </a:r>
            <a:endParaRPr lang="en-US" sz="3200" b="1" dirty="0">
              <a:solidFill>
                <a:srgbClr val="FF0000"/>
              </a:solidFill>
              <a:latin typeface="Arial"/>
              <a:cs typeface="Arial"/>
            </a:endParaRPr>
          </a:p>
        </p:txBody>
      </p:sp>
      <p:sp>
        <p:nvSpPr>
          <p:cNvPr id="11" name="Rectangle 10"/>
          <p:cNvSpPr/>
          <p:nvPr/>
        </p:nvSpPr>
        <p:spPr>
          <a:xfrm>
            <a:off x="0" y="780114"/>
            <a:ext cx="4907921" cy="1200328"/>
          </a:xfrm>
          <a:prstGeom prst="rect">
            <a:avLst/>
          </a:prstGeom>
        </p:spPr>
        <p:txBody>
          <a:bodyPr wrap="square">
            <a:spAutoFit/>
          </a:bodyPr>
          <a:lstStyle/>
          <a:p>
            <a:pPr marL="342900" indent="-342900" algn="l">
              <a:buFont typeface="Arial"/>
              <a:buChar char="•"/>
            </a:pPr>
            <a:r>
              <a:rPr lang="en-US" sz="2400" dirty="0" smtClean="0">
                <a:latin typeface="Arial"/>
                <a:cs typeface="Arial"/>
              </a:rPr>
              <a:t>Consider the one variable equation corresponding to a function of a function</a:t>
            </a:r>
            <a:endParaRPr lang="en-US" sz="2400" dirty="0">
              <a:latin typeface="Arial"/>
              <a:cs typeface="Arial"/>
            </a:endParaRPr>
          </a:p>
        </p:txBody>
      </p:sp>
      <p:graphicFrame>
        <p:nvGraphicFramePr>
          <p:cNvPr id="12" name="Object 11"/>
          <p:cNvGraphicFramePr>
            <a:graphicFrameLocks noChangeAspect="1"/>
          </p:cNvGraphicFramePr>
          <p:nvPr>
            <p:extLst/>
          </p:nvPr>
        </p:nvGraphicFramePr>
        <p:xfrm>
          <a:off x="352441" y="2083296"/>
          <a:ext cx="1895475" cy="533400"/>
        </p:xfrm>
        <a:graphic>
          <a:graphicData uri="http://schemas.openxmlformats.org/presentationml/2006/ole">
            <mc:AlternateContent xmlns:mc="http://schemas.openxmlformats.org/markup-compatibility/2006">
              <mc:Choice xmlns:v="urn:schemas-microsoft-com:vml" Requires="v">
                <p:oleObj spid="_x0000_s78512" name="Equation" r:id="rId3" imgW="723900" imgH="203200" progId="Equation.DSMT4">
                  <p:embed/>
                </p:oleObj>
              </mc:Choice>
              <mc:Fallback>
                <p:oleObj name="Equation" r:id="rId3" imgW="723900" imgH="203200" progId="Equation.DSMT4">
                  <p:embed/>
                  <p:pic>
                    <p:nvPicPr>
                      <p:cNvPr id="0" name=""/>
                      <p:cNvPicPr/>
                      <p:nvPr/>
                    </p:nvPicPr>
                    <p:blipFill>
                      <a:blip r:embed="rId4"/>
                      <a:stretch>
                        <a:fillRect/>
                      </a:stretch>
                    </p:blipFill>
                    <p:spPr>
                      <a:xfrm>
                        <a:off x="352441" y="2083296"/>
                        <a:ext cx="1895475" cy="533400"/>
                      </a:xfrm>
                      <a:prstGeom prst="rect">
                        <a:avLst/>
                      </a:prstGeom>
                    </p:spPr>
                  </p:pic>
                </p:oleObj>
              </mc:Fallback>
            </mc:AlternateContent>
          </a:graphicData>
        </a:graphic>
      </p:graphicFrame>
      <p:graphicFrame>
        <p:nvGraphicFramePr>
          <p:cNvPr id="2" name="Object 1"/>
          <p:cNvGraphicFramePr>
            <a:graphicFrameLocks noChangeAspect="1"/>
          </p:cNvGraphicFramePr>
          <p:nvPr>
            <p:extLst/>
          </p:nvPr>
        </p:nvGraphicFramePr>
        <p:xfrm>
          <a:off x="455495" y="5600879"/>
          <a:ext cx="1889125" cy="1039813"/>
        </p:xfrm>
        <a:graphic>
          <a:graphicData uri="http://schemas.openxmlformats.org/presentationml/2006/ole">
            <mc:AlternateContent xmlns:mc="http://schemas.openxmlformats.org/markup-compatibility/2006">
              <mc:Choice xmlns:v="urn:schemas-microsoft-com:vml" Requires="v">
                <p:oleObj spid="_x0000_s78513" name="Equation" r:id="rId5" imgW="762000" imgH="419100" progId="Equation.DSMT4">
                  <p:embed/>
                </p:oleObj>
              </mc:Choice>
              <mc:Fallback>
                <p:oleObj name="Equation" r:id="rId5" imgW="762000" imgH="419100" progId="Equation.DSMT4">
                  <p:embed/>
                  <p:pic>
                    <p:nvPicPr>
                      <p:cNvPr id="0" name=""/>
                      <p:cNvPicPr/>
                      <p:nvPr/>
                    </p:nvPicPr>
                    <p:blipFill>
                      <a:blip r:embed="rId6"/>
                      <a:stretch>
                        <a:fillRect/>
                      </a:stretch>
                    </p:blipFill>
                    <p:spPr>
                      <a:xfrm>
                        <a:off x="455495" y="5600879"/>
                        <a:ext cx="1889125" cy="1039813"/>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533087" y="3678700"/>
          <a:ext cx="1428750" cy="533400"/>
        </p:xfrm>
        <a:graphic>
          <a:graphicData uri="http://schemas.openxmlformats.org/presentationml/2006/ole">
            <mc:AlternateContent xmlns:mc="http://schemas.openxmlformats.org/markup-compatibility/2006">
              <mc:Choice xmlns:v="urn:schemas-microsoft-com:vml" Requires="v">
                <p:oleObj spid="_x0000_s78514" name="Equation" r:id="rId7" imgW="546100" imgH="203200" progId="Equation.3">
                  <p:embed/>
                </p:oleObj>
              </mc:Choice>
              <mc:Fallback>
                <p:oleObj name="Equation" r:id="rId7" imgW="546100" imgH="203200" progId="Equation.3">
                  <p:embed/>
                  <p:pic>
                    <p:nvPicPr>
                      <p:cNvPr id="0" name=""/>
                      <p:cNvPicPr/>
                      <p:nvPr/>
                    </p:nvPicPr>
                    <p:blipFill>
                      <a:blip r:embed="rId8"/>
                      <a:stretch>
                        <a:fillRect/>
                      </a:stretch>
                    </p:blipFill>
                    <p:spPr>
                      <a:xfrm>
                        <a:off x="533087" y="3678700"/>
                        <a:ext cx="1428750" cy="533400"/>
                      </a:xfrm>
                      <a:prstGeom prst="rect">
                        <a:avLst/>
                      </a:prstGeom>
                    </p:spPr>
                  </p:pic>
                </p:oleObj>
              </mc:Fallback>
            </mc:AlternateContent>
          </a:graphicData>
        </a:graphic>
      </p:graphicFrame>
      <p:sp>
        <p:nvSpPr>
          <p:cNvPr id="16" name="Rectangle 15"/>
          <p:cNvSpPr/>
          <p:nvPr/>
        </p:nvSpPr>
        <p:spPr>
          <a:xfrm>
            <a:off x="0" y="3049301"/>
            <a:ext cx="1819184" cy="461665"/>
          </a:xfrm>
          <a:prstGeom prst="rect">
            <a:avLst/>
          </a:prstGeom>
        </p:spPr>
        <p:txBody>
          <a:bodyPr wrap="square">
            <a:spAutoFit/>
          </a:bodyPr>
          <a:lstStyle/>
          <a:p>
            <a:pPr marL="342900" indent="-342900">
              <a:buFont typeface="Arial"/>
              <a:buChar char="•"/>
            </a:pPr>
            <a:r>
              <a:rPr lang="en-US" sz="2400" dirty="0" smtClean="0">
                <a:latin typeface="Arial"/>
                <a:cs typeface="Arial"/>
              </a:rPr>
              <a:t>Writing</a:t>
            </a:r>
            <a:endParaRPr lang="en-US" sz="2400" dirty="0">
              <a:latin typeface="Arial"/>
              <a:cs typeface="Arial"/>
            </a:endParaRPr>
          </a:p>
        </p:txBody>
      </p:sp>
      <p:sp>
        <p:nvSpPr>
          <p:cNvPr id="17" name="Rectangle 16"/>
          <p:cNvSpPr/>
          <p:nvPr/>
        </p:nvSpPr>
        <p:spPr>
          <a:xfrm>
            <a:off x="1" y="4926491"/>
            <a:ext cx="3101730" cy="461665"/>
          </a:xfrm>
          <a:prstGeom prst="rect">
            <a:avLst/>
          </a:prstGeom>
        </p:spPr>
        <p:txBody>
          <a:bodyPr wrap="square">
            <a:spAutoFit/>
          </a:bodyPr>
          <a:lstStyle/>
          <a:p>
            <a:pPr marL="342900" indent="-342900">
              <a:buFont typeface="Arial"/>
              <a:buChar char="•"/>
            </a:pPr>
            <a:r>
              <a:rPr lang="en-US" sz="2400" dirty="0" smtClean="0">
                <a:latin typeface="Arial"/>
                <a:cs typeface="Arial"/>
              </a:rPr>
              <a:t>Chain rule gives</a:t>
            </a:r>
            <a:endParaRPr lang="en-US" sz="2400" dirty="0">
              <a:latin typeface="Arial"/>
              <a:cs typeface="Arial"/>
            </a:endParaRPr>
          </a:p>
        </p:txBody>
      </p:sp>
      <p:graphicFrame>
        <p:nvGraphicFramePr>
          <p:cNvPr id="18" name="Object 17"/>
          <p:cNvGraphicFramePr>
            <a:graphicFrameLocks noChangeAspect="1"/>
          </p:cNvGraphicFramePr>
          <p:nvPr>
            <p:extLst/>
          </p:nvPr>
        </p:nvGraphicFramePr>
        <p:xfrm>
          <a:off x="6624697" y="1785379"/>
          <a:ext cx="1130300" cy="600075"/>
        </p:xfrm>
        <a:graphic>
          <a:graphicData uri="http://schemas.openxmlformats.org/presentationml/2006/ole">
            <mc:AlternateContent xmlns:mc="http://schemas.openxmlformats.org/markup-compatibility/2006">
              <mc:Choice xmlns:v="urn:schemas-microsoft-com:vml" Requires="v">
                <p:oleObj spid="_x0000_s78515" name="Equation" r:id="rId9" imgW="431800" imgH="228600" progId="Equation.3">
                  <p:embed/>
                </p:oleObj>
              </mc:Choice>
              <mc:Fallback>
                <p:oleObj name="Equation" r:id="rId9" imgW="431800" imgH="228600" progId="Equation.3">
                  <p:embed/>
                  <p:pic>
                    <p:nvPicPr>
                      <p:cNvPr id="0" name=""/>
                      <p:cNvPicPr/>
                      <p:nvPr/>
                    </p:nvPicPr>
                    <p:blipFill>
                      <a:blip r:embed="rId10"/>
                      <a:stretch>
                        <a:fillRect/>
                      </a:stretch>
                    </p:blipFill>
                    <p:spPr>
                      <a:xfrm>
                        <a:off x="6624697" y="1785379"/>
                        <a:ext cx="1130300" cy="600075"/>
                      </a:xfrm>
                      <a:prstGeom prst="rect">
                        <a:avLst/>
                      </a:prstGeom>
                    </p:spPr>
                  </p:pic>
                </p:oleObj>
              </mc:Fallback>
            </mc:AlternateContent>
          </a:graphicData>
        </a:graphic>
      </p:graphicFrame>
      <p:sp>
        <p:nvSpPr>
          <p:cNvPr id="19" name="Rectangle 18"/>
          <p:cNvSpPr/>
          <p:nvPr/>
        </p:nvSpPr>
        <p:spPr>
          <a:xfrm>
            <a:off x="4868237" y="1025796"/>
            <a:ext cx="3469739" cy="461665"/>
          </a:xfrm>
          <a:prstGeom prst="rect">
            <a:avLst/>
          </a:prstGeom>
        </p:spPr>
        <p:txBody>
          <a:bodyPr wrap="square">
            <a:spAutoFit/>
          </a:bodyPr>
          <a:lstStyle/>
          <a:p>
            <a:pPr marL="342900" indent="-342900" algn="l">
              <a:buFont typeface="Arial"/>
              <a:buChar char="•"/>
            </a:pPr>
            <a:r>
              <a:rPr lang="en-US" sz="2400" dirty="0" smtClean="0">
                <a:latin typeface="Arial"/>
                <a:cs typeface="Arial"/>
              </a:rPr>
              <a:t>For example if</a:t>
            </a:r>
            <a:endParaRPr lang="en-US" sz="2400" dirty="0">
              <a:latin typeface="Arial"/>
              <a:cs typeface="Arial"/>
            </a:endParaRPr>
          </a:p>
        </p:txBody>
      </p:sp>
      <p:graphicFrame>
        <p:nvGraphicFramePr>
          <p:cNvPr id="20" name="Object 19"/>
          <p:cNvGraphicFramePr>
            <a:graphicFrameLocks noChangeAspect="1"/>
          </p:cNvGraphicFramePr>
          <p:nvPr>
            <p:extLst/>
          </p:nvPr>
        </p:nvGraphicFramePr>
        <p:xfrm>
          <a:off x="5602412" y="2950852"/>
          <a:ext cx="1063625" cy="600075"/>
        </p:xfrm>
        <a:graphic>
          <a:graphicData uri="http://schemas.openxmlformats.org/presentationml/2006/ole">
            <mc:AlternateContent xmlns:mc="http://schemas.openxmlformats.org/markup-compatibility/2006">
              <mc:Choice xmlns:v="urn:schemas-microsoft-com:vml" Requires="v">
                <p:oleObj spid="_x0000_s78516" name="Equation" r:id="rId11" imgW="406400" imgH="228600" progId="Equation.DSMT4">
                  <p:embed/>
                </p:oleObj>
              </mc:Choice>
              <mc:Fallback>
                <p:oleObj name="Equation" r:id="rId11" imgW="406400" imgH="228600" progId="Equation.DSMT4">
                  <p:embed/>
                  <p:pic>
                    <p:nvPicPr>
                      <p:cNvPr id="0" name=""/>
                      <p:cNvPicPr/>
                      <p:nvPr/>
                    </p:nvPicPr>
                    <p:blipFill>
                      <a:blip r:embed="rId12"/>
                      <a:stretch>
                        <a:fillRect/>
                      </a:stretch>
                    </p:blipFill>
                    <p:spPr>
                      <a:xfrm>
                        <a:off x="5602412" y="2950852"/>
                        <a:ext cx="1063625" cy="600075"/>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908957310"/>
              </p:ext>
            </p:extLst>
          </p:nvPr>
        </p:nvGraphicFramePr>
        <p:xfrm>
          <a:off x="5575344" y="4173404"/>
          <a:ext cx="996950" cy="533400"/>
        </p:xfrm>
        <a:graphic>
          <a:graphicData uri="http://schemas.openxmlformats.org/presentationml/2006/ole">
            <mc:AlternateContent xmlns:mc="http://schemas.openxmlformats.org/markup-compatibility/2006">
              <mc:Choice xmlns:v="urn:schemas-microsoft-com:vml" Requires="v">
                <p:oleObj spid="_x0000_s78517" name="Equation" r:id="rId13" imgW="381000" imgH="203200" progId="Equation.3">
                  <p:embed/>
                </p:oleObj>
              </mc:Choice>
              <mc:Fallback>
                <p:oleObj name="Equation" r:id="rId13" imgW="381000" imgH="203200" progId="Equation.3">
                  <p:embed/>
                  <p:pic>
                    <p:nvPicPr>
                      <p:cNvPr id="0" name=""/>
                      <p:cNvPicPr/>
                      <p:nvPr/>
                    </p:nvPicPr>
                    <p:blipFill>
                      <a:blip r:embed="rId14"/>
                      <a:stretch>
                        <a:fillRect/>
                      </a:stretch>
                    </p:blipFill>
                    <p:spPr>
                      <a:xfrm>
                        <a:off x="5575344" y="4173404"/>
                        <a:ext cx="996950" cy="533400"/>
                      </a:xfrm>
                      <a:prstGeom prst="rect">
                        <a:avLst/>
                      </a:prstGeom>
                    </p:spPr>
                  </p:pic>
                </p:oleObj>
              </mc:Fallback>
            </mc:AlternateContent>
          </a:graphicData>
        </a:graphic>
      </p:graphicFrame>
      <p:graphicFrame>
        <p:nvGraphicFramePr>
          <p:cNvPr id="23" name="Object 22"/>
          <p:cNvGraphicFramePr>
            <a:graphicFrameLocks noChangeAspect="1"/>
          </p:cNvGraphicFramePr>
          <p:nvPr>
            <p:extLst/>
          </p:nvPr>
        </p:nvGraphicFramePr>
        <p:xfrm>
          <a:off x="7130536" y="3934667"/>
          <a:ext cx="1670050" cy="1039812"/>
        </p:xfrm>
        <a:graphic>
          <a:graphicData uri="http://schemas.openxmlformats.org/presentationml/2006/ole">
            <mc:AlternateContent xmlns:mc="http://schemas.openxmlformats.org/markup-compatibility/2006">
              <mc:Choice xmlns:v="urn:schemas-microsoft-com:vml" Requires="v">
                <p:oleObj spid="_x0000_s78518" name="Equation" r:id="rId15" imgW="673100" imgH="419100" progId="Equation.3">
                  <p:embed/>
                </p:oleObj>
              </mc:Choice>
              <mc:Fallback>
                <p:oleObj name="Equation" r:id="rId15" imgW="673100" imgH="419100" progId="Equation.3">
                  <p:embed/>
                  <p:pic>
                    <p:nvPicPr>
                      <p:cNvPr id="0" name=""/>
                      <p:cNvPicPr/>
                      <p:nvPr/>
                    </p:nvPicPr>
                    <p:blipFill>
                      <a:blip r:embed="rId16"/>
                      <a:stretch>
                        <a:fillRect/>
                      </a:stretch>
                    </p:blipFill>
                    <p:spPr>
                      <a:xfrm>
                        <a:off x="7130536" y="3934667"/>
                        <a:ext cx="1670050" cy="1039812"/>
                      </a:xfrm>
                      <a:prstGeom prst="rect">
                        <a:avLst/>
                      </a:prstGeom>
                    </p:spPr>
                  </p:pic>
                </p:oleObj>
              </mc:Fallback>
            </mc:AlternateContent>
          </a:graphicData>
        </a:graphic>
      </p:graphicFrame>
      <p:sp>
        <p:nvSpPr>
          <p:cNvPr id="25" name="Rectangle 24"/>
          <p:cNvSpPr/>
          <p:nvPr/>
        </p:nvSpPr>
        <p:spPr>
          <a:xfrm>
            <a:off x="4879513" y="2338509"/>
            <a:ext cx="3469739" cy="461665"/>
          </a:xfrm>
          <a:prstGeom prst="rect">
            <a:avLst/>
          </a:prstGeom>
        </p:spPr>
        <p:txBody>
          <a:bodyPr wrap="square">
            <a:spAutoFit/>
          </a:bodyPr>
          <a:lstStyle/>
          <a:p>
            <a:pPr marL="342900" indent="-342900" algn="l">
              <a:buFont typeface="Arial"/>
              <a:buChar char="•"/>
            </a:pPr>
            <a:r>
              <a:rPr lang="en-US" sz="2400" dirty="0" smtClean="0">
                <a:latin typeface="Arial"/>
                <a:cs typeface="Arial"/>
              </a:rPr>
              <a:t>In this case let</a:t>
            </a:r>
            <a:endParaRPr lang="en-US" sz="2400" dirty="0">
              <a:latin typeface="Arial"/>
              <a:cs typeface="Arial"/>
            </a:endParaRPr>
          </a:p>
        </p:txBody>
      </p:sp>
      <p:graphicFrame>
        <p:nvGraphicFramePr>
          <p:cNvPr id="26" name="Object 25"/>
          <p:cNvGraphicFramePr>
            <a:graphicFrameLocks noChangeAspect="1"/>
          </p:cNvGraphicFramePr>
          <p:nvPr>
            <p:extLst/>
          </p:nvPr>
        </p:nvGraphicFramePr>
        <p:xfrm>
          <a:off x="7077766" y="2830945"/>
          <a:ext cx="1765300" cy="977900"/>
        </p:xfrm>
        <a:graphic>
          <a:graphicData uri="http://schemas.openxmlformats.org/presentationml/2006/ole">
            <mc:AlternateContent xmlns:mc="http://schemas.openxmlformats.org/markup-compatibility/2006">
              <mc:Choice xmlns:v="urn:schemas-microsoft-com:vml" Requires="v">
                <p:oleObj spid="_x0000_s78519" name="Equation" r:id="rId17" imgW="711200" imgH="393700" progId="Equation.DSMT4">
                  <p:embed/>
                </p:oleObj>
              </mc:Choice>
              <mc:Fallback>
                <p:oleObj name="Equation" r:id="rId17" imgW="711200" imgH="393700" progId="Equation.DSMT4">
                  <p:embed/>
                  <p:pic>
                    <p:nvPicPr>
                      <p:cNvPr id="0" name=""/>
                      <p:cNvPicPr/>
                      <p:nvPr/>
                    </p:nvPicPr>
                    <p:blipFill>
                      <a:blip r:embed="rId18"/>
                      <a:stretch>
                        <a:fillRect/>
                      </a:stretch>
                    </p:blipFill>
                    <p:spPr>
                      <a:xfrm>
                        <a:off x="7077766" y="2830945"/>
                        <a:ext cx="1765300" cy="977900"/>
                      </a:xfrm>
                      <a:prstGeom prst="rect">
                        <a:avLst/>
                      </a:prstGeom>
                    </p:spPr>
                  </p:pic>
                </p:oleObj>
              </mc:Fallback>
            </mc:AlternateContent>
          </a:graphicData>
        </a:graphic>
      </p:graphicFrame>
      <p:graphicFrame>
        <p:nvGraphicFramePr>
          <p:cNvPr id="27" name="Object 26"/>
          <p:cNvGraphicFramePr>
            <a:graphicFrameLocks noChangeAspect="1"/>
          </p:cNvGraphicFramePr>
          <p:nvPr>
            <p:extLst/>
          </p:nvPr>
        </p:nvGraphicFramePr>
        <p:xfrm>
          <a:off x="5076017" y="5236967"/>
          <a:ext cx="2173287" cy="976312"/>
        </p:xfrm>
        <a:graphic>
          <a:graphicData uri="http://schemas.openxmlformats.org/presentationml/2006/ole">
            <mc:AlternateContent xmlns:mc="http://schemas.openxmlformats.org/markup-compatibility/2006">
              <mc:Choice xmlns:v="urn:schemas-microsoft-com:vml" Requires="v">
                <p:oleObj spid="_x0000_s78520" name="Equation" r:id="rId19" imgW="876300" imgH="393700" progId="Equation.3">
                  <p:embed/>
                </p:oleObj>
              </mc:Choice>
              <mc:Fallback>
                <p:oleObj name="Equation" r:id="rId19" imgW="876300" imgH="393700" progId="Equation.3">
                  <p:embed/>
                  <p:pic>
                    <p:nvPicPr>
                      <p:cNvPr id="0" name=""/>
                      <p:cNvPicPr/>
                      <p:nvPr/>
                    </p:nvPicPr>
                    <p:blipFill>
                      <a:blip r:embed="rId20"/>
                      <a:stretch>
                        <a:fillRect/>
                      </a:stretch>
                    </p:blipFill>
                    <p:spPr>
                      <a:xfrm>
                        <a:off x="5076017" y="5236967"/>
                        <a:ext cx="2173287" cy="976312"/>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1280520356"/>
              </p:ext>
            </p:extLst>
          </p:nvPr>
        </p:nvGraphicFramePr>
        <p:xfrm>
          <a:off x="7735888" y="5405438"/>
          <a:ext cx="1230312" cy="568325"/>
        </p:xfrm>
        <a:graphic>
          <a:graphicData uri="http://schemas.openxmlformats.org/presentationml/2006/ole">
            <mc:AlternateContent xmlns:mc="http://schemas.openxmlformats.org/markup-compatibility/2006">
              <mc:Choice xmlns:v="urn:schemas-microsoft-com:vml" Requires="v">
                <p:oleObj spid="_x0000_s78521" name="Equation" r:id="rId21" imgW="495300" imgH="228600" progId="Equation.DSMT4">
                  <p:embed/>
                </p:oleObj>
              </mc:Choice>
              <mc:Fallback>
                <p:oleObj name="Equation" r:id="rId21" imgW="495300" imgH="228600" progId="Equation.DSMT4">
                  <p:embed/>
                  <p:pic>
                    <p:nvPicPr>
                      <p:cNvPr id="0" name=""/>
                      <p:cNvPicPr/>
                      <p:nvPr/>
                    </p:nvPicPr>
                    <p:blipFill>
                      <a:blip r:embed="rId22"/>
                      <a:stretch>
                        <a:fillRect/>
                      </a:stretch>
                    </p:blipFill>
                    <p:spPr>
                      <a:xfrm>
                        <a:off x="7735888" y="5405438"/>
                        <a:ext cx="1230312" cy="568325"/>
                      </a:xfrm>
                      <a:prstGeom prst="rect">
                        <a:avLst/>
                      </a:prstGeom>
                      <a:ln>
                        <a:solidFill>
                          <a:srgbClr val="4F81BD"/>
                        </a:solidFill>
                      </a:ln>
                    </p:spPr>
                  </p:pic>
                </p:oleObj>
              </mc:Fallback>
            </mc:AlternateContent>
          </a:graphicData>
        </a:graphic>
      </p:graphicFrame>
      <p:cxnSp>
        <p:nvCxnSpPr>
          <p:cNvPr id="5" name="Straight Connector 4"/>
          <p:cNvCxnSpPr/>
          <p:nvPr/>
        </p:nvCxnSpPr>
        <p:spPr>
          <a:xfrm flipH="1">
            <a:off x="4829518" y="595837"/>
            <a:ext cx="15680" cy="608968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4002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9"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Calculus derivation of centrifugal acceleration</a:t>
            </a:r>
            <a:endParaRPr lang="en-US" sz="3200" b="1" dirty="0">
              <a:latin typeface="Arial" charset="0"/>
            </a:endParaRPr>
          </a:p>
        </p:txBody>
      </p:sp>
      <p:sp>
        <p:nvSpPr>
          <p:cNvPr id="14" name="Rectangle 13"/>
          <p:cNvSpPr/>
          <p:nvPr/>
        </p:nvSpPr>
        <p:spPr>
          <a:xfrm>
            <a:off x="0" y="556810"/>
            <a:ext cx="5410725" cy="646331"/>
          </a:xfrm>
          <a:prstGeom prst="rect">
            <a:avLst/>
          </a:prstGeom>
        </p:spPr>
        <p:txBody>
          <a:bodyPr wrap="square">
            <a:spAutoFit/>
          </a:bodyPr>
          <a:lstStyle/>
          <a:p>
            <a:pPr algn="l"/>
            <a:r>
              <a:rPr lang="en-GB" dirty="0" smtClean="0">
                <a:latin typeface="Arial" charset="0"/>
              </a:rPr>
              <a:t>We can write down the projections of the mass position along the x and y axes</a:t>
            </a:r>
            <a:endParaRPr lang="en-US" dirty="0"/>
          </a:p>
        </p:txBody>
      </p:sp>
      <p:graphicFrame>
        <p:nvGraphicFramePr>
          <p:cNvPr id="36" name="Object 4"/>
          <p:cNvGraphicFramePr>
            <a:graphicFrameLocks noChangeAspect="1"/>
          </p:cNvGraphicFramePr>
          <p:nvPr>
            <p:extLst>
              <p:ext uri="{D42A27DB-BD31-4B8C-83A1-F6EECF244321}">
                <p14:modId xmlns:p14="http://schemas.microsoft.com/office/powerpoint/2010/main" val="2979193669"/>
              </p:ext>
            </p:extLst>
          </p:nvPr>
        </p:nvGraphicFramePr>
        <p:xfrm>
          <a:off x="277813" y="1325563"/>
          <a:ext cx="1951037" cy="331787"/>
        </p:xfrm>
        <a:graphic>
          <a:graphicData uri="http://schemas.openxmlformats.org/presentationml/2006/ole">
            <mc:AlternateContent xmlns:mc="http://schemas.openxmlformats.org/markup-compatibility/2006">
              <mc:Choice xmlns:v="urn:schemas-microsoft-com:vml" Requires="v">
                <p:oleObj spid="_x0000_s79340" name="Equation" r:id="rId3" imgW="1066800" imgH="203200" progId="Equation.3">
                  <p:embed/>
                </p:oleObj>
              </mc:Choice>
              <mc:Fallback>
                <p:oleObj name="Equation" r:id="rId3" imgW="1066800" imgH="203200" progId="Equation.3">
                  <p:embed/>
                  <p:pic>
                    <p:nvPicPr>
                      <p:cNvPr id="0" name=""/>
                      <p:cNvPicPr>
                        <a:picLocks noChangeAspect="1" noChangeArrowheads="1"/>
                      </p:cNvPicPr>
                      <p:nvPr/>
                    </p:nvPicPr>
                    <p:blipFill>
                      <a:blip r:embed="rId4"/>
                      <a:srcRect/>
                      <a:stretch>
                        <a:fillRect/>
                      </a:stretch>
                    </p:blipFill>
                    <p:spPr bwMode="auto">
                      <a:xfrm>
                        <a:off x="277813" y="1325563"/>
                        <a:ext cx="1951037" cy="331787"/>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2325261992"/>
              </p:ext>
            </p:extLst>
          </p:nvPr>
        </p:nvGraphicFramePr>
        <p:xfrm>
          <a:off x="288483" y="1817247"/>
          <a:ext cx="1927225" cy="331787"/>
        </p:xfrm>
        <a:graphic>
          <a:graphicData uri="http://schemas.openxmlformats.org/presentationml/2006/ole">
            <mc:AlternateContent xmlns:mc="http://schemas.openxmlformats.org/markup-compatibility/2006">
              <mc:Choice xmlns:v="urn:schemas-microsoft-com:vml" Requires="v">
                <p:oleObj spid="_x0000_s79341" name="Equation" r:id="rId5" imgW="1054100" imgH="203200" progId="Equation.3">
                  <p:embed/>
                </p:oleObj>
              </mc:Choice>
              <mc:Fallback>
                <p:oleObj name="Equation" r:id="rId5" imgW="1054100" imgH="203200" progId="Equation.3">
                  <p:embed/>
                  <p:pic>
                    <p:nvPicPr>
                      <p:cNvPr id="0" name=""/>
                      <p:cNvPicPr>
                        <a:picLocks noChangeAspect="1" noChangeArrowheads="1"/>
                      </p:cNvPicPr>
                      <p:nvPr/>
                    </p:nvPicPr>
                    <p:blipFill>
                      <a:blip r:embed="rId6"/>
                      <a:srcRect/>
                      <a:stretch>
                        <a:fillRect/>
                      </a:stretch>
                    </p:blipFill>
                    <p:spPr bwMode="auto">
                      <a:xfrm>
                        <a:off x="288483" y="1817247"/>
                        <a:ext cx="1927225" cy="331787"/>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961609850"/>
              </p:ext>
            </p:extLst>
          </p:nvPr>
        </p:nvGraphicFramePr>
        <p:xfrm>
          <a:off x="293688" y="2889250"/>
          <a:ext cx="3690937" cy="331788"/>
        </p:xfrm>
        <a:graphic>
          <a:graphicData uri="http://schemas.openxmlformats.org/presentationml/2006/ole">
            <mc:AlternateContent xmlns:mc="http://schemas.openxmlformats.org/markup-compatibility/2006">
              <mc:Choice xmlns:v="urn:schemas-microsoft-com:vml" Requires="v">
                <p:oleObj spid="_x0000_s79342" name="Equation" r:id="rId7" imgW="2019300" imgH="203200" progId="Equation.3">
                  <p:embed/>
                </p:oleObj>
              </mc:Choice>
              <mc:Fallback>
                <p:oleObj name="Equation" r:id="rId7" imgW="2019300" imgH="203200" progId="Equation.3">
                  <p:embed/>
                  <p:pic>
                    <p:nvPicPr>
                      <p:cNvPr id="0" name=""/>
                      <p:cNvPicPr>
                        <a:picLocks noChangeAspect="1" noChangeArrowheads="1"/>
                      </p:cNvPicPr>
                      <p:nvPr/>
                    </p:nvPicPr>
                    <p:blipFill>
                      <a:blip r:embed="rId8"/>
                      <a:srcRect/>
                      <a:stretch>
                        <a:fillRect/>
                      </a:stretch>
                    </p:blipFill>
                    <p:spPr bwMode="auto">
                      <a:xfrm>
                        <a:off x="293688" y="2889250"/>
                        <a:ext cx="3690937" cy="331788"/>
                      </a:xfrm>
                      <a:prstGeom prst="rect">
                        <a:avLst/>
                      </a:prstGeom>
                      <a:noFill/>
                      <a:ln>
                        <a:noFill/>
                      </a:ln>
                      <a:effectLst/>
                      <a:extLst/>
                    </p:spPr>
                  </p:pic>
                </p:oleObj>
              </mc:Fallback>
            </mc:AlternateContent>
          </a:graphicData>
        </a:graphic>
      </p:graphicFrame>
      <p:sp>
        <p:nvSpPr>
          <p:cNvPr id="20" name="Rectangle 19"/>
          <p:cNvSpPr/>
          <p:nvPr/>
        </p:nvSpPr>
        <p:spPr>
          <a:xfrm>
            <a:off x="246124" y="2218824"/>
            <a:ext cx="5578681" cy="646331"/>
          </a:xfrm>
          <a:prstGeom prst="rect">
            <a:avLst/>
          </a:prstGeom>
        </p:spPr>
        <p:txBody>
          <a:bodyPr wrap="square">
            <a:spAutoFit/>
          </a:bodyPr>
          <a:lstStyle/>
          <a:p>
            <a:pPr algn="l"/>
            <a:r>
              <a:rPr lang="en-GB" dirty="0" smtClean="0">
                <a:latin typeface="Arial" charset="0"/>
              </a:rPr>
              <a:t>We can write mass position vector P(t) as sum of its base vector components</a:t>
            </a:r>
            <a:endParaRPr lang="en-US" dirty="0"/>
          </a:p>
        </p:txBody>
      </p:sp>
      <p:graphicFrame>
        <p:nvGraphicFramePr>
          <p:cNvPr id="21" name="Object 4"/>
          <p:cNvGraphicFramePr>
            <a:graphicFrameLocks noChangeAspect="1"/>
          </p:cNvGraphicFramePr>
          <p:nvPr>
            <p:extLst>
              <p:ext uri="{D42A27DB-BD31-4B8C-83A1-F6EECF244321}">
                <p14:modId xmlns:p14="http://schemas.microsoft.com/office/powerpoint/2010/main" val="1523402058"/>
              </p:ext>
            </p:extLst>
          </p:nvPr>
        </p:nvGraphicFramePr>
        <p:xfrm>
          <a:off x="268009" y="3362704"/>
          <a:ext cx="3805238" cy="455612"/>
        </p:xfrm>
        <a:graphic>
          <a:graphicData uri="http://schemas.openxmlformats.org/presentationml/2006/ole">
            <mc:AlternateContent xmlns:mc="http://schemas.openxmlformats.org/markup-compatibility/2006">
              <mc:Choice xmlns:v="urn:schemas-microsoft-com:vml" Requires="v">
                <p:oleObj spid="_x0000_s79343" name="Equation" r:id="rId9" imgW="2082800" imgH="279400" progId="Equation.3">
                  <p:embed/>
                </p:oleObj>
              </mc:Choice>
              <mc:Fallback>
                <p:oleObj name="Equation" r:id="rId9" imgW="2082800" imgH="279400" progId="Equation.3">
                  <p:embed/>
                  <p:pic>
                    <p:nvPicPr>
                      <p:cNvPr id="0" name=""/>
                      <p:cNvPicPr>
                        <a:picLocks noChangeAspect="1" noChangeArrowheads="1"/>
                      </p:cNvPicPr>
                      <p:nvPr/>
                    </p:nvPicPr>
                    <p:blipFill>
                      <a:blip r:embed="rId10"/>
                      <a:srcRect/>
                      <a:stretch>
                        <a:fillRect/>
                      </a:stretch>
                    </p:blipFill>
                    <p:spPr bwMode="auto">
                      <a:xfrm>
                        <a:off x="268009" y="3362704"/>
                        <a:ext cx="3805238" cy="455612"/>
                      </a:xfrm>
                      <a:prstGeom prst="rect">
                        <a:avLst/>
                      </a:prstGeom>
                      <a:noFill/>
                      <a:ln>
                        <a:noFill/>
                      </a:ln>
                      <a:effectLst/>
                      <a:extLst/>
                    </p:spPr>
                  </p:pic>
                </p:oleObj>
              </mc:Fallback>
            </mc:AlternateContent>
          </a:graphicData>
        </a:graphic>
      </p:graphicFrame>
      <p:sp>
        <p:nvSpPr>
          <p:cNvPr id="22" name="Rectangle 21"/>
          <p:cNvSpPr/>
          <p:nvPr/>
        </p:nvSpPr>
        <p:spPr>
          <a:xfrm>
            <a:off x="343779" y="3947839"/>
            <a:ext cx="5578681" cy="369332"/>
          </a:xfrm>
          <a:prstGeom prst="rect">
            <a:avLst/>
          </a:prstGeom>
        </p:spPr>
        <p:txBody>
          <a:bodyPr wrap="square">
            <a:spAutoFit/>
          </a:bodyPr>
          <a:lstStyle/>
          <a:p>
            <a:pPr algn="l"/>
            <a:r>
              <a:rPr lang="en-GB" dirty="0" smtClean="0">
                <a:latin typeface="Arial" charset="0"/>
              </a:rPr>
              <a:t>Differentiating both sides </a:t>
            </a:r>
            <a:r>
              <a:rPr lang="en-GB" dirty="0" err="1" smtClean="0">
                <a:latin typeface="Arial" charset="0"/>
              </a:rPr>
              <a:t>wrt</a:t>
            </a:r>
            <a:r>
              <a:rPr lang="en-GB" dirty="0" smtClean="0">
                <a:latin typeface="Arial" charset="0"/>
              </a:rPr>
              <a:t> time t gives</a:t>
            </a:r>
            <a:endParaRPr lang="en-US" dirty="0"/>
          </a:p>
        </p:txBody>
      </p:sp>
      <p:graphicFrame>
        <p:nvGraphicFramePr>
          <p:cNvPr id="23" name="Object 4"/>
          <p:cNvGraphicFramePr>
            <a:graphicFrameLocks noChangeAspect="1"/>
          </p:cNvGraphicFramePr>
          <p:nvPr>
            <p:extLst>
              <p:ext uri="{D42A27DB-BD31-4B8C-83A1-F6EECF244321}">
                <p14:modId xmlns:p14="http://schemas.microsoft.com/office/powerpoint/2010/main" val="1171354573"/>
              </p:ext>
            </p:extLst>
          </p:nvPr>
        </p:nvGraphicFramePr>
        <p:xfrm>
          <a:off x="244475" y="4397375"/>
          <a:ext cx="5035550" cy="684213"/>
        </p:xfrm>
        <a:graphic>
          <a:graphicData uri="http://schemas.openxmlformats.org/presentationml/2006/ole">
            <mc:AlternateContent xmlns:mc="http://schemas.openxmlformats.org/markup-compatibility/2006">
              <mc:Choice xmlns:v="urn:schemas-microsoft-com:vml" Requires="v">
                <p:oleObj spid="_x0000_s79344" name="Equation" r:id="rId11" imgW="2755900" imgH="419100" progId="Equation.3">
                  <p:embed/>
                </p:oleObj>
              </mc:Choice>
              <mc:Fallback>
                <p:oleObj name="Equation" r:id="rId11" imgW="2755900" imgH="419100" progId="Equation.3">
                  <p:embed/>
                  <p:pic>
                    <p:nvPicPr>
                      <p:cNvPr id="0" name=""/>
                      <p:cNvPicPr>
                        <a:picLocks noChangeAspect="1" noChangeArrowheads="1"/>
                      </p:cNvPicPr>
                      <p:nvPr/>
                    </p:nvPicPr>
                    <p:blipFill>
                      <a:blip r:embed="rId12"/>
                      <a:srcRect/>
                      <a:stretch>
                        <a:fillRect/>
                      </a:stretch>
                    </p:blipFill>
                    <p:spPr bwMode="auto">
                      <a:xfrm>
                        <a:off x="244475" y="4397375"/>
                        <a:ext cx="5035550" cy="684213"/>
                      </a:xfrm>
                      <a:prstGeom prst="rect">
                        <a:avLst/>
                      </a:prstGeom>
                      <a:noFill/>
                      <a:ln>
                        <a:noFill/>
                      </a:ln>
                      <a:effectLs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4135430515"/>
              </p:ext>
            </p:extLst>
          </p:nvPr>
        </p:nvGraphicFramePr>
        <p:xfrm>
          <a:off x="361950" y="5121275"/>
          <a:ext cx="5105400" cy="766763"/>
        </p:xfrm>
        <a:graphic>
          <a:graphicData uri="http://schemas.openxmlformats.org/presentationml/2006/ole">
            <mc:AlternateContent xmlns:mc="http://schemas.openxmlformats.org/markup-compatibility/2006">
              <mc:Choice xmlns:v="urn:schemas-microsoft-com:vml" Requires="v">
                <p:oleObj spid="_x0000_s79345" name="Equation" r:id="rId13" imgW="2794000" imgH="469900" progId="Equation.3">
                  <p:embed/>
                </p:oleObj>
              </mc:Choice>
              <mc:Fallback>
                <p:oleObj name="Equation" r:id="rId13" imgW="2794000" imgH="469900" progId="Equation.3">
                  <p:embed/>
                  <p:pic>
                    <p:nvPicPr>
                      <p:cNvPr id="0" name=""/>
                      <p:cNvPicPr>
                        <a:picLocks noChangeAspect="1" noChangeArrowheads="1"/>
                      </p:cNvPicPr>
                      <p:nvPr/>
                    </p:nvPicPr>
                    <p:blipFill>
                      <a:blip r:embed="rId14"/>
                      <a:srcRect/>
                      <a:stretch>
                        <a:fillRect/>
                      </a:stretch>
                    </p:blipFill>
                    <p:spPr bwMode="auto">
                      <a:xfrm>
                        <a:off x="361950" y="5121275"/>
                        <a:ext cx="5105400" cy="766763"/>
                      </a:xfrm>
                      <a:prstGeom prst="rect">
                        <a:avLst/>
                      </a:prstGeom>
                      <a:noFill/>
                      <a:ln>
                        <a:noFill/>
                      </a:ln>
                      <a:effectLs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3421106809"/>
              </p:ext>
            </p:extLst>
          </p:nvPr>
        </p:nvGraphicFramePr>
        <p:xfrm>
          <a:off x="231775" y="5929313"/>
          <a:ext cx="4664075" cy="684212"/>
        </p:xfrm>
        <a:graphic>
          <a:graphicData uri="http://schemas.openxmlformats.org/presentationml/2006/ole">
            <mc:AlternateContent xmlns:mc="http://schemas.openxmlformats.org/markup-compatibility/2006">
              <mc:Choice xmlns:v="urn:schemas-microsoft-com:vml" Requires="v">
                <p:oleObj spid="_x0000_s79346" name="Equation" r:id="rId15" imgW="2552700" imgH="419100" progId="Equation.3">
                  <p:embed/>
                </p:oleObj>
              </mc:Choice>
              <mc:Fallback>
                <p:oleObj name="Equation" r:id="rId15" imgW="2552700" imgH="419100" progId="Equation.3">
                  <p:embed/>
                  <p:pic>
                    <p:nvPicPr>
                      <p:cNvPr id="0" name=""/>
                      <p:cNvPicPr>
                        <a:picLocks noChangeAspect="1" noChangeArrowheads="1"/>
                      </p:cNvPicPr>
                      <p:nvPr/>
                    </p:nvPicPr>
                    <p:blipFill>
                      <a:blip r:embed="rId16"/>
                      <a:srcRect/>
                      <a:stretch>
                        <a:fillRect/>
                      </a:stretch>
                    </p:blipFill>
                    <p:spPr bwMode="auto">
                      <a:xfrm>
                        <a:off x="231775" y="5929313"/>
                        <a:ext cx="4664075" cy="684212"/>
                      </a:xfrm>
                      <a:prstGeom prst="rect">
                        <a:avLst/>
                      </a:prstGeom>
                      <a:noFill/>
                      <a:ln>
                        <a:noFill/>
                      </a:ln>
                      <a:effectLst/>
                      <a:extLst/>
                    </p:spPr>
                  </p:pic>
                </p:oleObj>
              </mc:Fallback>
            </mc:AlternateContent>
          </a:graphicData>
        </a:graphic>
      </p:graphicFrame>
      <p:pic>
        <p:nvPicPr>
          <p:cNvPr id="26" name="Picture 25" descr="CircularMotionVector.png"/>
          <p:cNvPicPr>
            <a:picLocks noChangeAspect="1"/>
          </p:cNvPicPr>
          <p:nvPr/>
        </p:nvPicPr>
        <p:blipFill rotWithShape="1">
          <a:blip r:embed="rId17" cstate="print">
            <a:extLst>
              <a:ext uri="{28A0092B-C50C-407E-A947-70E740481C1C}">
                <a14:useLocalDpi xmlns:a14="http://schemas.microsoft.com/office/drawing/2010/main" val="0"/>
              </a:ext>
            </a:extLst>
          </a:blip>
          <a:srcRect l="30763" b="34736"/>
          <a:stretch/>
        </p:blipFill>
        <p:spPr>
          <a:xfrm>
            <a:off x="5978088" y="941589"/>
            <a:ext cx="3829371" cy="2913566"/>
          </a:xfrm>
          <a:prstGeom prst="rect">
            <a:avLst/>
          </a:prstGeom>
        </p:spPr>
      </p:pic>
    </p:spTree>
    <p:extLst>
      <p:ext uri="{BB962C8B-B14F-4D97-AF65-F5344CB8AC3E}">
        <p14:creationId xmlns:p14="http://schemas.microsoft.com/office/powerpoint/2010/main" val="1802281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10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ircularMotionVector.png"/>
          <p:cNvPicPr>
            <a:picLocks noChangeAspect="1"/>
          </p:cNvPicPr>
          <p:nvPr/>
        </p:nvPicPr>
        <p:blipFill rotWithShape="1">
          <a:blip r:embed="rId3" cstate="print">
            <a:extLst>
              <a:ext uri="{28A0092B-C50C-407E-A947-70E740481C1C}">
                <a14:useLocalDpi xmlns:a14="http://schemas.microsoft.com/office/drawing/2010/main" val="0"/>
              </a:ext>
            </a:extLst>
          </a:blip>
          <a:srcRect l="30763" b="34736"/>
          <a:stretch/>
        </p:blipFill>
        <p:spPr>
          <a:xfrm>
            <a:off x="5978088" y="941589"/>
            <a:ext cx="3829371" cy="2913566"/>
          </a:xfrm>
          <a:prstGeom prst="rect">
            <a:avLst/>
          </a:prstGeom>
        </p:spPr>
      </p:pic>
      <p:sp>
        <p:nvSpPr>
          <p:cNvPr id="5" name="Title 1"/>
          <p:cNvSpPr txBox="1">
            <a:spLocks/>
          </p:cNvSpPr>
          <p:nvPr/>
        </p:nvSpPr>
        <p:spPr>
          <a:xfrm>
            <a:off x="0" y="6882"/>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Calculus derivation of centrifugal acceleration</a:t>
            </a:r>
            <a:endParaRPr lang="en-US" sz="3200" b="1" dirty="0">
              <a:latin typeface="Arial" charset="0"/>
            </a:endParaRPr>
          </a:p>
        </p:txBody>
      </p:sp>
      <p:sp>
        <p:nvSpPr>
          <p:cNvPr id="14" name="Rectangle 13"/>
          <p:cNvSpPr/>
          <p:nvPr/>
        </p:nvSpPr>
        <p:spPr>
          <a:xfrm>
            <a:off x="337437" y="632143"/>
            <a:ext cx="5410725" cy="369332"/>
          </a:xfrm>
          <a:prstGeom prst="rect">
            <a:avLst/>
          </a:prstGeom>
        </p:spPr>
        <p:txBody>
          <a:bodyPr wrap="square">
            <a:spAutoFit/>
          </a:bodyPr>
          <a:lstStyle/>
          <a:p>
            <a:pPr algn="l"/>
            <a:r>
              <a:rPr lang="en-GB" dirty="0" smtClean="0">
                <a:latin typeface="Arial" charset="0"/>
              </a:rPr>
              <a:t>Now angular velocity is given by </a:t>
            </a:r>
            <a:endParaRPr lang="en-US" dirty="0"/>
          </a:p>
        </p:txBody>
      </p:sp>
      <p:graphicFrame>
        <p:nvGraphicFramePr>
          <p:cNvPr id="25" name="Object 4"/>
          <p:cNvGraphicFramePr>
            <a:graphicFrameLocks noChangeAspect="1"/>
          </p:cNvGraphicFramePr>
          <p:nvPr>
            <p:extLst>
              <p:ext uri="{D42A27DB-BD31-4B8C-83A1-F6EECF244321}">
                <p14:modId xmlns:p14="http://schemas.microsoft.com/office/powerpoint/2010/main" val="1887139653"/>
              </p:ext>
            </p:extLst>
          </p:nvPr>
        </p:nvGraphicFramePr>
        <p:xfrm>
          <a:off x="370225" y="1088898"/>
          <a:ext cx="928687" cy="684213"/>
        </p:xfrm>
        <a:graphic>
          <a:graphicData uri="http://schemas.openxmlformats.org/presentationml/2006/ole">
            <mc:AlternateContent xmlns:mc="http://schemas.openxmlformats.org/markup-compatibility/2006">
              <mc:Choice xmlns:v="urn:schemas-microsoft-com:vml" Requires="v">
                <p:oleObj spid="_x0000_s80346" name="Equation" r:id="rId4" imgW="508000" imgH="419100" progId="Equation.3">
                  <p:embed/>
                </p:oleObj>
              </mc:Choice>
              <mc:Fallback>
                <p:oleObj name="Equation" r:id="rId4" imgW="508000" imgH="419100" progId="Equation.3">
                  <p:embed/>
                  <p:pic>
                    <p:nvPicPr>
                      <p:cNvPr id="0" name=""/>
                      <p:cNvPicPr>
                        <a:picLocks noChangeAspect="1" noChangeArrowheads="1"/>
                      </p:cNvPicPr>
                      <p:nvPr/>
                    </p:nvPicPr>
                    <p:blipFill>
                      <a:blip r:embed="rId5"/>
                      <a:srcRect/>
                      <a:stretch>
                        <a:fillRect/>
                      </a:stretch>
                    </p:blipFill>
                    <p:spPr bwMode="auto">
                      <a:xfrm>
                        <a:off x="370225" y="1088898"/>
                        <a:ext cx="928687" cy="684213"/>
                      </a:xfrm>
                      <a:prstGeom prst="rect">
                        <a:avLst/>
                      </a:prstGeom>
                      <a:noFill/>
                      <a:ln>
                        <a:noFill/>
                      </a:ln>
                      <a:effectLs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2655981954"/>
              </p:ext>
            </p:extLst>
          </p:nvPr>
        </p:nvGraphicFramePr>
        <p:xfrm>
          <a:off x="623578" y="2326696"/>
          <a:ext cx="4340225" cy="684212"/>
        </p:xfrm>
        <a:graphic>
          <a:graphicData uri="http://schemas.openxmlformats.org/presentationml/2006/ole">
            <mc:AlternateContent xmlns:mc="http://schemas.openxmlformats.org/markup-compatibility/2006">
              <mc:Choice xmlns:v="urn:schemas-microsoft-com:vml" Requires="v">
                <p:oleObj spid="_x0000_s80347" name="Equation" r:id="rId6" imgW="2374900" imgH="419100" progId="Equation.3">
                  <p:embed/>
                </p:oleObj>
              </mc:Choice>
              <mc:Fallback>
                <p:oleObj name="Equation" r:id="rId6" imgW="2374900" imgH="419100" progId="Equation.3">
                  <p:embed/>
                  <p:pic>
                    <p:nvPicPr>
                      <p:cNvPr id="0" name=""/>
                      <p:cNvPicPr>
                        <a:picLocks noChangeAspect="1" noChangeArrowheads="1"/>
                      </p:cNvPicPr>
                      <p:nvPr/>
                    </p:nvPicPr>
                    <p:blipFill>
                      <a:blip r:embed="rId7"/>
                      <a:srcRect/>
                      <a:stretch>
                        <a:fillRect/>
                      </a:stretch>
                    </p:blipFill>
                    <p:spPr bwMode="auto">
                      <a:xfrm>
                        <a:off x="623578" y="2326696"/>
                        <a:ext cx="4340225" cy="684212"/>
                      </a:xfrm>
                      <a:prstGeom prst="rect">
                        <a:avLst/>
                      </a:prstGeom>
                      <a:noFill/>
                      <a:ln>
                        <a:noFill/>
                      </a:ln>
                      <a:effectLs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916845433"/>
              </p:ext>
            </p:extLst>
          </p:nvPr>
        </p:nvGraphicFramePr>
        <p:xfrm>
          <a:off x="273722" y="3064542"/>
          <a:ext cx="4479925" cy="455613"/>
        </p:xfrm>
        <a:graphic>
          <a:graphicData uri="http://schemas.openxmlformats.org/presentationml/2006/ole">
            <mc:AlternateContent xmlns:mc="http://schemas.openxmlformats.org/markup-compatibility/2006">
              <mc:Choice xmlns:v="urn:schemas-microsoft-com:vml" Requires="v">
                <p:oleObj spid="_x0000_s80348" name="Equation" r:id="rId8" imgW="2451100" imgH="279400" progId="Equation.3">
                  <p:embed/>
                </p:oleObj>
              </mc:Choice>
              <mc:Fallback>
                <p:oleObj name="Equation" r:id="rId8" imgW="2451100" imgH="279400" progId="Equation.3">
                  <p:embed/>
                  <p:pic>
                    <p:nvPicPr>
                      <p:cNvPr id="0" name=""/>
                      <p:cNvPicPr>
                        <a:picLocks noChangeAspect="1" noChangeArrowheads="1"/>
                      </p:cNvPicPr>
                      <p:nvPr/>
                    </p:nvPicPr>
                    <p:blipFill>
                      <a:blip r:embed="rId9"/>
                      <a:srcRect/>
                      <a:stretch>
                        <a:fillRect/>
                      </a:stretch>
                    </p:blipFill>
                    <p:spPr bwMode="auto">
                      <a:xfrm>
                        <a:off x="273722" y="3064542"/>
                        <a:ext cx="4479925" cy="455613"/>
                      </a:xfrm>
                      <a:prstGeom prst="rect">
                        <a:avLst/>
                      </a:prstGeom>
                      <a:noFill/>
                      <a:ln>
                        <a:noFill/>
                      </a:ln>
                      <a:effectLst/>
                      <a:extLst/>
                    </p:spPr>
                  </p:pic>
                </p:oleObj>
              </mc:Fallback>
            </mc:AlternateContent>
          </a:graphicData>
        </a:graphic>
      </p:graphicFrame>
      <p:sp>
        <p:nvSpPr>
          <p:cNvPr id="17" name="Rectangle 16"/>
          <p:cNvSpPr/>
          <p:nvPr/>
        </p:nvSpPr>
        <p:spPr>
          <a:xfrm>
            <a:off x="227064" y="1912262"/>
            <a:ext cx="6013798" cy="369332"/>
          </a:xfrm>
          <a:prstGeom prst="rect">
            <a:avLst/>
          </a:prstGeom>
        </p:spPr>
        <p:txBody>
          <a:bodyPr wrap="square">
            <a:spAutoFit/>
          </a:bodyPr>
          <a:lstStyle/>
          <a:p>
            <a:pPr algn="l"/>
            <a:r>
              <a:rPr lang="en-GB" dirty="0" smtClean="0">
                <a:latin typeface="Arial" charset="0"/>
              </a:rPr>
              <a:t>Which is a constant if speed is constant. Substituting into</a:t>
            </a:r>
            <a:endParaRPr lang="en-US" dirty="0"/>
          </a:p>
        </p:txBody>
      </p:sp>
      <p:graphicFrame>
        <p:nvGraphicFramePr>
          <p:cNvPr id="26" name="Object 4"/>
          <p:cNvGraphicFramePr>
            <a:graphicFrameLocks noChangeAspect="1"/>
          </p:cNvGraphicFramePr>
          <p:nvPr>
            <p:extLst>
              <p:ext uri="{D42A27DB-BD31-4B8C-83A1-F6EECF244321}">
                <p14:modId xmlns:p14="http://schemas.microsoft.com/office/powerpoint/2010/main" val="542765629"/>
              </p:ext>
            </p:extLst>
          </p:nvPr>
        </p:nvGraphicFramePr>
        <p:xfrm>
          <a:off x="269828" y="4010895"/>
          <a:ext cx="4989512" cy="684213"/>
        </p:xfrm>
        <a:graphic>
          <a:graphicData uri="http://schemas.openxmlformats.org/presentationml/2006/ole">
            <mc:AlternateContent xmlns:mc="http://schemas.openxmlformats.org/markup-compatibility/2006">
              <mc:Choice xmlns:v="urn:schemas-microsoft-com:vml" Requires="v">
                <p:oleObj spid="_x0000_s80349" name="Equation" r:id="rId10" imgW="2730500" imgH="419100" progId="Equation.3">
                  <p:embed/>
                </p:oleObj>
              </mc:Choice>
              <mc:Fallback>
                <p:oleObj name="Equation" r:id="rId10" imgW="2730500" imgH="419100" progId="Equation.3">
                  <p:embed/>
                  <p:pic>
                    <p:nvPicPr>
                      <p:cNvPr id="0" name=""/>
                      <p:cNvPicPr>
                        <a:picLocks noChangeAspect="1" noChangeArrowheads="1"/>
                      </p:cNvPicPr>
                      <p:nvPr/>
                    </p:nvPicPr>
                    <p:blipFill>
                      <a:blip r:embed="rId11"/>
                      <a:srcRect/>
                      <a:stretch>
                        <a:fillRect/>
                      </a:stretch>
                    </p:blipFill>
                    <p:spPr bwMode="auto">
                      <a:xfrm>
                        <a:off x="269828" y="4010895"/>
                        <a:ext cx="4989512" cy="684213"/>
                      </a:xfrm>
                      <a:prstGeom prst="rect">
                        <a:avLst/>
                      </a:prstGeom>
                      <a:noFill/>
                      <a:ln>
                        <a:noFill/>
                      </a:ln>
                      <a:effectLst/>
                      <a:extLst/>
                    </p:spPr>
                  </p:pic>
                </p:oleObj>
              </mc:Fallback>
            </mc:AlternateContent>
          </a:graphicData>
        </a:graphic>
      </p:graphicFrame>
      <p:sp>
        <p:nvSpPr>
          <p:cNvPr id="27" name="Rectangle 26"/>
          <p:cNvSpPr/>
          <p:nvPr/>
        </p:nvSpPr>
        <p:spPr>
          <a:xfrm>
            <a:off x="357566" y="3619379"/>
            <a:ext cx="6013798" cy="369332"/>
          </a:xfrm>
          <a:prstGeom prst="rect">
            <a:avLst/>
          </a:prstGeom>
        </p:spPr>
        <p:txBody>
          <a:bodyPr wrap="square">
            <a:spAutoFit/>
          </a:bodyPr>
          <a:lstStyle/>
          <a:p>
            <a:pPr algn="l"/>
            <a:r>
              <a:rPr lang="en-GB" dirty="0" smtClean="0">
                <a:latin typeface="Arial" charset="0"/>
              </a:rPr>
              <a:t>Differentiating the expression again</a:t>
            </a:r>
            <a:endParaRPr lang="en-US" dirty="0"/>
          </a:p>
        </p:txBody>
      </p:sp>
      <p:graphicFrame>
        <p:nvGraphicFramePr>
          <p:cNvPr id="28" name="Object 4"/>
          <p:cNvGraphicFramePr>
            <a:graphicFrameLocks noChangeAspect="1"/>
          </p:cNvGraphicFramePr>
          <p:nvPr>
            <p:extLst>
              <p:ext uri="{D42A27DB-BD31-4B8C-83A1-F6EECF244321}">
                <p14:modId xmlns:p14="http://schemas.microsoft.com/office/powerpoint/2010/main" val="824054360"/>
              </p:ext>
            </p:extLst>
          </p:nvPr>
        </p:nvGraphicFramePr>
        <p:xfrm>
          <a:off x="126182" y="4768850"/>
          <a:ext cx="5500687" cy="766763"/>
        </p:xfrm>
        <a:graphic>
          <a:graphicData uri="http://schemas.openxmlformats.org/presentationml/2006/ole">
            <mc:AlternateContent xmlns:mc="http://schemas.openxmlformats.org/markup-compatibility/2006">
              <mc:Choice xmlns:v="urn:schemas-microsoft-com:vml" Requires="v">
                <p:oleObj spid="_x0000_s80350" name="Equation" r:id="rId12" imgW="3009900" imgH="469900" progId="Equation.3">
                  <p:embed/>
                </p:oleObj>
              </mc:Choice>
              <mc:Fallback>
                <p:oleObj name="Equation" r:id="rId12" imgW="3009900" imgH="469900" progId="Equation.3">
                  <p:embed/>
                  <p:pic>
                    <p:nvPicPr>
                      <p:cNvPr id="0" name=""/>
                      <p:cNvPicPr>
                        <a:picLocks noChangeAspect="1" noChangeArrowheads="1"/>
                      </p:cNvPicPr>
                      <p:nvPr/>
                    </p:nvPicPr>
                    <p:blipFill>
                      <a:blip r:embed="rId13"/>
                      <a:srcRect/>
                      <a:stretch>
                        <a:fillRect/>
                      </a:stretch>
                    </p:blipFill>
                    <p:spPr bwMode="auto">
                      <a:xfrm>
                        <a:off x="126182" y="4768850"/>
                        <a:ext cx="5500687" cy="766763"/>
                      </a:xfrm>
                      <a:prstGeom prst="rect">
                        <a:avLst/>
                      </a:prstGeom>
                      <a:noFill/>
                      <a:ln>
                        <a:noFill/>
                      </a:ln>
                      <a:effectLs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3573870286"/>
              </p:ext>
            </p:extLst>
          </p:nvPr>
        </p:nvGraphicFramePr>
        <p:xfrm>
          <a:off x="5670550" y="4922838"/>
          <a:ext cx="3738563" cy="455612"/>
        </p:xfrm>
        <a:graphic>
          <a:graphicData uri="http://schemas.openxmlformats.org/presentationml/2006/ole">
            <mc:AlternateContent xmlns:mc="http://schemas.openxmlformats.org/markup-compatibility/2006">
              <mc:Choice xmlns:v="urn:schemas-microsoft-com:vml" Requires="v">
                <p:oleObj spid="_x0000_s80351" name="Equation" r:id="rId14" imgW="2044700" imgH="279400" progId="Equation.3">
                  <p:embed/>
                </p:oleObj>
              </mc:Choice>
              <mc:Fallback>
                <p:oleObj name="Equation" r:id="rId14" imgW="2044700" imgH="279400" progId="Equation.3">
                  <p:embed/>
                  <p:pic>
                    <p:nvPicPr>
                      <p:cNvPr id="0" name=""/>
                      <p:cNvPicPr>
                        <a:picLocks noChangeAspect="1" noChangeArrowheads="1"/>
                      </p:cNvPicPr>
                      <p:nvPr/>
                    </p:nvPicPr>
                    <p:blipFill>
                      <a:blip r:embed="rId15"/>
                      <a:srcRect/>
                      <a:stretch>
                        <a:fillRect/>
                      </a:stretch>
                    </p:blipFill>
                    <p:spPr bwMode="auto">
                      <a:xfrm>
                        <a:off x="5670550" y="4922838"/>
                        <a:ext cx="3738563" cy="455612"/>
                      </a:xfrm>
                      <a:prstGeom prst="rect">
                        <a:avLst/>
                      </a:prstGeom>
                      <a:noFill/>
                      <a:ln>
                        <a:noFill/>
                      </a:ln>
                      <a:effectLst/>
                      <a:extLst/>
                    </p:spPr>
                  </p:pic>
                </p:oleObj>
              </mc:Fallback>
            </mc:AlternateContent>
          </a:graphicData>
        </a:graphic>
      </p:graphicFrame>
      <p:graphicFrame>
        <p:nvGraphicFramePr>
          <p:cNvPr id="30" name="Object 4"/>
          <p:cNvGraphicFramePr>
            <a:graphicFrameLocks noChangeAspect="1"/>
          </p:cNvGraphicFramePr>
          <p:nvPr>
            <p:extLst>
              <p:ext uri="{D42A27DB-BD31-4B8C-83A1-F6EECF244321}">
                <p14:modId xmlns:p14="http://schemas.microsoft.com/office/powerpoint/2010/main" val="1415546739"/>
              </p:ext>
            </p:extLst>
          </p:nvPr>
        </p:nvGraphicFramePr>
        <p:xfrm>
          <a:off x="422112" y="5762134"/>
          <a:ext cx="2320925" cy="684212"/>
        </p:xfrm>
        <a:graphic>
          <a:graphicData uri="http://schemas.openxmlformats.org/presentationml/2006/ole">
            <mc:AlternateContent xmlns:mc="http://schemas.openxmlformats.org/markup-compatibility/2006">
              <mc:Choice xmlns:v="urn:schemas-microsoft-com:vml" Requires="v">
                <p:oleObj spid="_x0000_s80352" name="Equation" r:id="rId16" imgW="1270000" imgH="419100" progId="Equation.DSMT4">
                  <p:embed/>
                </p:oleObj>
              </mc:Choice>
              <mc:Fallback>
                <p:oleObj name="Equation" r:id="rId16" imgW="1270000" imgH="419100" progId="Equation.DSMT4">
                  <p:embed/>
                  <p:pic>
                    <p:nvPicPr>
                      <p:cNvPr id="0" name=""/>
                      <p:cNvPicPr>
                        <a:picLocks noChangeAspect="1" noChangeArrowheads="1"/>
                      </p:cNvPicPr>
                      <p:nvPr/>
                    </p:nvPicPr>
                    <p:blipFill>
                      <a:blip r:embed="rId17"/>
                      <a:srcRect/>
                      <a:stretch>
                        <a:fillRect/>
                      </a:stretch>
                    </p:blipFill>
                    <p:spPr bwMode="auto">
                      <a:xfrm>
                        <a:off x="422112" y="5762134"/>
                        <a:ext cx="2320925" cy="6842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626919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6882"/>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Calculus derivation of centrifugal acceleration</a:t>
            </a:r>
            <a:endParaRPr lang="en-US" sz="3200" b="1" dirty="0">
              <a:latin typeface="Arial" charset="0"/>
            </a:endParaRPr>
          </a:p>
        </p:txBody>
      </p:sp>
      <p:graphicFrame>
        <p:nvGraphicFramePr>
          <p:cNvPr id="30" name="Object 4"/>
          <p:cNvGraphicFramePr>
            <a:graphicFrameLocks noChangeAspect="1"/>
          </p:cNvGraphicFramePr>
          <p:nvPr>
            <p:extLst>
              <p:ext uri="{D42A27DB-BD31-4B8C-83A1-F6EECF244321}">
                <p14:modId xmlns:p14="http://schemas.microsoft.com/office/powerpoint/2010/main" val="2981612984"/>
              </p:ext>
            </p:extLst>
          </p:nvPr>
        </p:nvGraphicFramePr>
        <p:xfrm>
          <a:off x="406449" y="1954250"/>
          <a:ext cx="2111375" cy="393700"/>
        </p:xfrm>
        <a:graphic>
          <a:graphicData uri="http://schemas.openxmlformats.org/presentationml/2006/ole">
            <mc:AlternateContent xmlns:mc="http://schemas.openxmlformats.org/markup-compatibility/2006">
              <mc:Choice xmlns:v="urn:schemas-microsoft-com:vml" Requires="v">
                <p:oleObj spid="_x0000_s81345" name="Equation" r:id="rId3" imgW="1155700" imgH="241300" progId="Equation.3">
                  <p:embed/>
                </p:oleObj>
              </mc:Choice>
              <mc:Fallback>
                <p:oleObj name="Equation" r:id="rId3" imgW="1155700" imgH="241300" progId="Equation.3">
                  <p:embed/>
                  <p:pic>
                    <p:nvPicPr>
                      <p:cNvPr id="0" name=""/>
                      <p:cNvPicPr>
                        <a:picLocks noChangeAspect="1" noChangeArrowheads="1"/>
                      </p:cNvPicPr>
                      <p:nvPr/>
                    </p:nvPicPr>
                    <p:blipFill>
                      <a:blip r:embed="rId4"/>
                      <a:srcRect/>
                      <a:stretch>
                        <a:fillRect/>
                      </a:stretch>
                    </p:blipFill>
                    <p:spPr bwMode="auto">
                      <a:xfrm>
                        <a:off x="406449" y="1954250"/>
                        <a:ext cx="2111375" cy="393700"/>
                      </a:xfrm>
                      <a:prstGeom prst="rect">
                        <a:avLst/>
                      </a:prstGeom>
                      <a:noFill/>
                      <a:ln>
                        <a:noFill/>
                      </a:ln>
                      <a:effectLst/>
                      <a:extLst/>
                    </p:spPr>
                  </p:pic>
                </p:oleObj>
              </mc:Fallback>
            </mc:AlternateContent>
          </a:graphicData>
        </a:graphic>
      </p:graphicFrame>
      <p:graphicFrame>
        <p:nvGraphicFramePr>
          <p:cNvPr id="31" name="Object 4"/>
          <p:cNvGraphicFramePr>
            <a:graphicFrameLocks noChangeAspect="1"/>
          </p:cNvGraphicFramePr>
          <p:nvPr>
            <p:extLst>
              <p:ext uri="{D42A27DB-BD31-4B8C-83A1-F6EECF244321}">
                <p14:modId xmlns:p14="http://schemas.microsoft.com/office/powerpoint/2010/main" val="245323279"/>
              </p:ext>
            </p:extLst>
          </p:nvPr>
        </p:nvGraphicFramePr>
        <p:xfrm>
          <a:off x="377839" y="1174397"/>
          <a:ext cx="1531937" cy="684212"/>
        </p:xfrm>
        <a:graphic>
          <a:graphicData uri="http://schemas.openxmlformats.org/presentationml/2006/ole">
            <mc:AlternateContent xmlns:mc="http://schemas.openxmlformats.org/markup-compatibility/2006">
              <mc:Choice xmlns:v="urn:schemas-microsoft-com:vml" Requires="v">
                <p:oleObj spid="_x0000_s81346" name="Equation" r:id="rId5" imgW="838200" imgH="419100" progId="Equation.DSMT4">
                  <p:embed/>
                </p:oleObj>
              </mc:Choice>
              <mc:Fallback>
                <p:oleObj name="Equation" r:id="rId5" imgW="838200" imgH="419100" progId="Equation.DSMT4">
                  <p:embed/>
                  <p:pic>
                    <p:nvPicPr>
                      <p:cNvPr id="0" name=""/>
                      <p:cNvPicPr>
                        <a:picLocks noChangeAspect="1" noChangeArrowheads="1"/>
                      </p:cNvPicPr>
                      <p:nvPr/>
                    </p:nvPicPr>
                    <p:blipFill>
                      <a:blip r:embed="rId6"/>
                      <a:srcRect/>
                      <a:stretch>
                        <a:fillRect/>
                      </a:stretch>
                    </p:blipFill>
                    <p:spPr bwMode="auto">
                      <a:xfrm>
                        <a:off x="377839" y="1174397"/>
                        <a:ext cx="1531937" cy="684212"/>
                      </a:xfrm>
                      <a:prstGeom prst="rect">
                        <a:avLst/>
                      </a:prstGeom>
                      <a:noFill/>
                      <a:ln>
                        <a:noFill/>
                      </a:ln>
                      <a:effectLst/>
                      <a:extLst/>
                    </p:spPr>
                  </p:pic>
                </p:oleObj>
              </mc:Fallback>
            </mc:AlternateContent>
          </a:graphicData>
        </a:graphic>
      </p:graphicFrame>
      <p:sp>
        <p:nvSpPr>
          <p:cNvPr id="32" name="Rectangle 31"/>
          <p:cNvSpPr/>
          <p:nvPr/>
        </p:nvSpPr>
        <p:spPr>
          <a:xfrm>
            <a:off x="236244" y="738986"/>
            <a:ext cx="4876883" cy="369332"/>
          </a:xfrm>
          <a:prstGeom prst="rect">
            <a:avLst/>
          </a:prstGeom>
        </p:spPr>
        <p:txBody>
          <a:bodyPr wrap="square">
            <a:spAutoFit/>
          </a:bodyPr>
          <a:lstStyle/>
          <a:p>
            <a:pPr algn="l"/>
            <a:r>
              <a:rPr lang="en-GB" dirty="0" smtClean="0">
                <a:latin typeface="Arial" charset="0"/>
              </a:rPr>
              <a:t>Now acceleration A(t) is given by</a:t>
            </a:r>
            <a:endParaRPr lang="en-US" dirty="0"/>
          </a:p>
        </p:txBody>
      </p:sp>
      <p:sp>
        <p:nvSpPr>
          <p:cNvPr id="18" name="Rectangle 17"/>
          <p:cNvSpPr/>
          <p:nvPr/>
        </p:nvSpPr>
        <p:spPr>
          <a:xfrm>
            <a:off x="128473" y="2524425"/>
            <a:ext cx="4876883" cy="369332"/>
          </a:xfrm>
          <a:prstGeom prst="rect">
            <a:avLst/>
          </a:prstGeom>
        </p:spPr>
        <p:txBody>
          <a:bodyPr wrap="square">
            <a:spAutoFit/>
          </a:bodyPr>
          <a:lstStyle/>
          <a:p>
            <a:pPr algn="l"/>
            <a:r>
              <a:rPr lang="en-GB" dirty="0" smtClean="0">
                <a:latin typeface="Arial" charset="0"/>
              </a:rPr>
              <a:t>Taking the modulus of both sides</a:t>
            </a:r>
            <a:endParaRPr lang="en-US" dirty="0"/>
          </a:p>
        </p:txBody>
      </p:sp>
      <p:graphicFrame>
        <p:nvGraphicFramePr>
          <p:cNvPr id="19" name="Object 4"/>
          <p:cNvGraphicFramePr>
            <a:graphicFrameLocks noChangeAspect="1"/>
          </p:cNvGraphicFramePr>
          <p:nvPr>
            <p:extLst>
              <p:ext uri="{D42A27DB-BD31-4B8C-83A1-F6EECF244321}">
                <p14:modId xmlns:p14="http://schemas.microsoft.com/office/powerpoint/2010/main" val="1840579047"/>
              </p:ext>
            </p:extLst>
          </p:nvPr>
        </p:nvGraphicFramePr>
        <p:xfrm>
          <a:off x="369119" y="3073010"/>
          <a:ext cx="2274887" cy="476250"/>
        </p:xfrm>
        <a:graphic>
          <a:graphicData uri="http://schemas.openxmlformats.org/presentationml/2006/ole">
            <mc:AlternateContent xmlns:mc="http://schemas.openxmlformats.org/markup-compatibility/2006">
              <mc:Choice xmlns:v="urn:schemas-microsoft-com:vml" Requires="v">
                <p:oleObj spid="_x0000_s81347" name="Equation" r:id="rId7" imgW="1244600" imgH="292100" progId="Equation.DSMT4">
                  <p:embed/>
                </p:oleObj>
              </mc:Choice>
              <mc:Fallback>
                <p:oleObj name="Equation" r:id="rId7" imgW="1244600" imgH="292100" progId="Equation.DSMT4">
                  <p:embed/>
                  <p:pic>
                    <p:nvPicPr>
                      <p:cNvPr id="0" name=""/>
                      <p:cNvPicPr>
                        <a:picLocks noChangeAspect="1" noChangeArrowheads="1"/>
                      </p:cNvPicPr>
                      <p:nvPr/>
                    </p:nvPicPr>
                    <p:blipFill>
                      <a:blip r:embed="rId8"/>
                      <a:srcRect/>
                      <a:stretch>
                        <a:fillRect/>
                      </a:stretch>
                    </p:blipFill>
                    <p:spPr bwMode="auto">
                      <a:xfrm>
                        <a:off x="369119" y="3073010"/>
                        <a:ext cx="2274887" cy="476250"/>
                      </a:xfrm>
                      <a:prstGeom prst="rect">
                        <a:avLst/>
                      </a:prstGeom>
                      <a:noFill/>
                      <a:ln>
                        <a:no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3358041400"/>
              </p:ext>
            </p:extLst>
          </p:nvPr>
        </p:nvGraphicFramePr>
        <p:xfrm>
          <a:off x="254619" y="4449133"/>
          <a:ext cx="1276350" cy="350837"/>
        </p:xfrm>
        <a:graphic>
          <a:graphicData uri="http://schemas.openxmlformats.org/presentationml/2006/ole">
            <mc:AlternateContent xmlns:mc="http://schemas.openxmlformats.org/markup-compatibility/2006">
              <mc:Choice xmlns:v="urn:schemas-microsoft-com:vml" Requires="v">
                <p:oleObj spid="_x0000_s81348" name="Equation" r:id="rId9" imgW="698500" imgH="215900" progId="Equation.3">
                  <p:embed/>
                </p:oleObj>
              </mc:Choice>
              <mc:Fallback>
                <p:oleObj name="Equation" r:id="rId9" imgW="698500" imgH="215900" progId="Equation.3">
                  <p:embed/>
                  <p:pic>
                    <p:nvPicPr>
                      <p:cNvPr id="0" name=""/>
                      <p:cNvPicPr>
                        <a:picLocks noChangeAspect="1" noChangeArrowheads="1"/>
                      </p:cNvPicPr>
                      <p:nvPr/>
                    </p:nvPicPr>
                    <p:blipFill>
                      <a:blip r:embed="rId10"/>
                      <a:srcRect/>
                      <a:stretch>
                        <a:fillRect/>
                      </a:stretch>
                    </p:blipFill>
                    <p:spPr bwMode="auto">
                      <a:xfrm>
                        <a:off x="254619" y="4449133"/>
                        <a:ext cx="1276350" cy="350837"/>
                      </a:xfrm>
                      <a:prstGeom prst="rect">
                        <a:avLst/>
                      </a:prstGeom>
                      <a:noFill/>
                      <a:ln>
                        <a:noFill/>
                      </a:ln>
                      <a:effectLst/>
                      <a:extLst/>
                    </p:spPr>
                  </p:pic>
                </p:oleObj>
              </mc:Fallback>
            </mc:AlternateContent>
          </a:graphicData>
        </a:graphic>
      </p:graphicFrame>
      <p:sp>
        <p:nvSpPr>
          <p:cNvPr id="21" name="Rectangle 20"/>
          <p:cNvSpPr/>
          <p:nvPr/>
        </p:nvSpPr>
        <p:spPr>
          <a:xfrm>
            <a:off x="0" y="3661275"/>
            <a:ext cx="1199828" cy="369332"/>
          </a:xfrm>
          <a:prstGeom prst="rect">
            <a:avLst/>
          </a:prstGeom>
        </p:spPr>
        <p:txBody>
          <a:bodyPr wrap="square">
            <a:spAutoFit/>
          </a:bodyPr>
          <a:lstStyle/>
          <a:p>
            <a:pPr algn="l"/>
            <a:r>
              <a:rPr lang="en-GB" dirty="0" smtClean="0">
                <a:latin typeface="Arial" charset="0"/>
              </a:rPr>
              <a:t>Note that </a:t>
            </a:r>
            <a:endParaRPr lang="en-US" dirty="0"/>
          </a:p>
        </p:txBody>
      </p:sp>
      <p:graphicFrame>
        <p:nvGraphicFramePr>
          <p:cNvPr id="22" name="Object 4"/>
          <p:cNvGraphicFramePr>
            <a:graphicFrameLocks noChangeAspect="1"/>
          </p:cNvGraphicFramePr>
          <p:nvPr>
            <p:extLst>
              <p:ext uri="{D42A27DB-BD31-4B8C-83A1-F6EECF244321}">
                <p14:modId xmlns:p14="http://schemas.microsoft.com/office/powerpoint/2010/main" val="1714726301"/>
              </p:ext>
            </p:extLst>
          </p:nvPr>
        </p:nvGraphicFramePr>
        <p:xfrm>
          <a:off x="1389275" y="3641448"/>
          <a:ext cx="649287" cy="454025"/>
        </p:xfrm>
        <a:graphic>
          <a:graphicData uri="http://schemas.openxmlformats.org/presentationml/2006/ole">
            <mc:AlternateContent xmlns:mc="http://schemas.openxmlformats.org/markup-compatibility/2006">
              <mc:Choice xmlns:v="urn:schemas-microsoft-com:vml" Requires="v">
                <p:oleObj spid="_x0000_s81349" name="Equation" r:id="rId11" imgW="355600" imgH="279400" progId="Equation.3">
                  <p:embed/>
                </p:oleObj>
              </mc:Choice>
              <mc:Fallback>
                <p:oleObj name="Equation" r:id="rId11" imgW="355600" imgH="279400" progId="Equation.3">
                  <p:embed/>
                  <p:pic>
                    <p:nvPicPr>
                      <p:cNvPr id="0" name=""/>
                      <p:cNvPicPr>
                        <a:picLocks noChangeAspect="1" noChangeArrowheads="1"/>
                      </p:cNvPicPr>
                      <p:nvPr/>
                    </p:nvPicPr>
                    <p:blipFill>
                      <a:blip r:embed="rId12"/>
                      <a:srcRect/>
                      <a:stretch>
                        <a:fillRect/>
                      </a:stretch>
                    </p:blipFill>
                    <p:spPr bwMode="auto">
                      <a:xfrm>
                        <a:off x="1389275" y="3641448"/>
                        <a:ext cx="649287" cy="454025"/>
                      </a:xfrm>
                      <a:prstGeom prst="rect">
                        <a:avLst/>
                      </a:prstGeom>
                      <a:noFill/>
                      <a:ln>
                        <a:noFill/>
                      </a:ln>
                      <a:effectLst/>
                      <a:extLst/>
                    </p:spPr>
                  </p:pic>
                </p:oleObj>
              </mc:Fallback>
            </mc:AlternateContent>
          </a:graphicData>
        </a:graphic>
      </p:graphicFrame>
      <p:sp>
        <p:nvSpPr>
          <p:cNvPr id="23" name="Rectangle 22"/>
          <p:cNvSpPr/>
          <p:nvPr/>
        </p:nvSpPr>
        <p:spPr>
          <a:xfrm>
            <a:off x="2248186" y="3725337"/>
            <a:ext cx="4091216" cy="369332"/>
          </a:xfrm>
          <a:prstGeom prst="rect">
            <a:avLst/>
          </a:prstGeom>
        </p:spPr>
        <p:txBody>
          <a:bodyPr wrap="square">
            <a:spAutoFit/>
          </a:bodyPr>
          <a:lstStyle/>
          <a:p>
            <a:pPr algn="l"/>
            <a:r>
              <a:rPr lang="en-GB" dirty="0" smtClean="0">
                <a:latin typeface="Arial" charset="0"/>
              </a:rPr>
              <a:t>Is just the radius of the circle</a:t>
            </a:r>
            <a:endParaRPr lang="en-US" dirty="0"/>
          </a:p>
        </p:txBody>
      </p:sp>
      <p:graphicFrame>
        <p:nvGraphicFramePr>
          <p:cNvPr id="24" name="Object 23"/>
          <p:cNvGraphicFramePr>
            <a:graphicFrameLocks noChangeAspect="1"/>
          </p:cNvGraphicFramePr>
          <p:nvPr>
            <p:extLst>
              <p:ext uri="{D42A27DB-BD31-4B8C-83A1-F6EECF244321}">
                <p14:modId xmlns:p14="http://schemas.microsoft.com/office/powerpoint/2010/main" val="1905649585"/>
              </p:ext>
            </p:extLst>
          </p:nvPr>
        </p:nvGraphicFramePr>
        <p:xfrm>
          <a:off x="319013" y="5664994"/>
          <a:ext cx="1176338" cy="341312"/>
        </p:xfrm>
        <a:graphic>
          <a:graphicData uri="http://schemas.openxmlformats.org/presentationml/2006/ole">
            <mc:AlternateContent xmlns:mc="http://schemas.openxmlformats.org/markup-compatibility/2006">
              <mc:Choice xmlns:v="urn:schemas-microsoft-com:vml" Requires="v">
                <p:oleObj spid="_x0000_s81350" name="Equation" r:id="rId13" imgW="444500" imgH="139700" progId="Equation.3">
                  <p:embed/>
                </p:oleObj>
              </mc:Choice>
              <mc:Fallback>
                <p:oleObj name="Equation" r:id="rId13" imgW="444500" imgH="139700" progId="Equation.3">
                  <p:embed/>
                  <p:pic>
                    <p:nvPicPr>
                      <p:cNvPr id="0" name=""/>
                      <p:cNvPicPr/>
                      <p:nvPr/>
                    </p:nvPicPr>
                    <p:blipFill>
                      <a:blip r:embed="rId14"/>
                      <a:stretch>
                        <a:fillRect/>
                      </a:stretch>
                    </p:blipFill>
                    <p:spPr>
                      <a:xfrm>
                        <a:off x="319013" y="5664994"/>
                        <a:ext cx="1176338" cy="341312"/>
                      </a:xfrm>
                      <a:prstGeom prst="rect">
                        <a:avLst/>
                      </a:prstGeom>
                    </p:spPr>
                  </p:pic>
                </p:oleObj>
              </mc:Fallback>
            </mc:AlternateContent>
          </a:graphicData>
        </a:graphic>
      </p:graphicFrame>
      <p:sp>
        <p:nvSpPr>
          <p:cNvPr id="33" name="Rectangle 32"/>
          <p:cNvSpPr/>
          <p:nvPr/>
        </p:nvSpPr>
        <p:spPr>
          <a:xfrm>
            <a:off x="100292" y="5099217"/>
            <a:ext cx="1993454" cy="369332"/>
          </a:xfrm>
          <a:prstGeom prst="rect">
            <a:avLst/>
          </a:prstGeom>
        </p:spPr>
        <p:txBody>
          <a:bodyPr wrap="none">
            <a:spAutoFit/>
          </a:bodyPr>
          <a:lstStyle/>
          <a:p>
            <a:r>
              <a:rPr lang="en-GB" dirty="0" smtClean="0">
                <a:latin typeface="Arial" charset="0"/>
              </a:rPr>
              <a:t>Or as from before</a:t>
            </a:r>
            <a:endParaRPr lang="en-US" dirty="0"/>
          </a:p>
        </p:txBody>
      </p:sp>
      <p:graphicFrame>
        <p:nvGraphicFramePr>
          <p:cNvPr id="34" name="Object 4"/>
          <p:cNvGraphicFramePr>
            <a:graphicFrameLocks noChangeAspect="1"/>
          </p:cNvGraphicFramePr>
          <p:nvPr>
            <p:extLst>
              <p:ext uri="{D42A27DB-BD31-4B8C-83A1-F6EECF244321}">
                <p14:modId xmlns:p14="http://schemas.microsoft.com/office/powerpoint/2010/main" val="2482196686"/>
              </p:ext>
            </p:extLst>
          </p:nvPr>
        </p:nvGraphicFramePr>
        <p:xfrm>
          <a:off x="321888" y="6153150"/>
          <a:ext cx="1139825" cy="704850"/>
        </p:xfrm>
        <a:graphic>
          <a:graphicData uri="http://schemas.openxmlformats.org/presentationml/2006/ole">
            <mc:AlternateContent xmlns:mc="http://schemas.openxmlformats.org/markup-compatibility/2006">
              <mc:Choice xmlns:v="urn:schemas-microsoft-com:vml" Requires="v">
                <p:oleObj spid="_x0000_s81351" name="Equation" r:id="rId15" imgW="622300" imgH="431800" progId="Equation.3">
                  <p:embed/>
                </p:oleObj>
              </mc:Choice>
              <mc:Fallback>
                <p:oleObj name="Equation" r:id="rId15" imgW="622300" imgH="431800" progId="Equation.3">
                  <p:embed/>
                  <p:pic>
                    <p:nvPicPr>
                      <p:cNvPr id="0" name=""/>
                      <p:cNvPicPr>
                        <a:picLocks noChangeAspect="1" noChangeArrowheads="1"/>
                      </p:cNvPicPr>
                      <p:nvPr/>
                    </p:nvPicPr>
                    <p:blipFill>
                      <a:blip r:embed="rId16"/>
                      <a:srcRect/>
                      <a:stretch>
                        <a:fillRect/>
                      </a:stretch>
                    </p:blipFill>
                    <p:spPr bwMode="auto">
                      <a:xfrm>
                        <a:off x="321888" y="6153150"/>
                        <a:ext cx="1139825" cy="704850"/>
                      </a:xfrm>
                      <a:prstGeom prst="rect">
                        <a:avLst/>
                      </a:prstGeom>
                      <a:noFill/>
                      <a:ln>
                        <a:noFill/>
                      </a:ln>
                      <a:effectLst/>
                      <a:extLst/>
                    </p:spPr>
                  </p:pic>
                </p:oleObj>
              </mc:Fallback>
            </mc:AlternateContent>
          </a:graphicData>
        </a:graphic>
      </p:graphicFrame>
      <p:pic>
        <p:nvPicPr>
          <p:cNvPr id="35" name="Picture 34" descr="CircularMotionVector.png"/>
          <p:cNvPicPr>
            <a:picLocks noChangeAspect="1"/>
          </p:cNvPicPr>
          <p:nvPr/>
        </p:nvPicPr>
        <p:blipFill rotWithShape="1">
          <a:blip r:embed="rId17" cstate="print">
            <a:extLst>
              <a:ext uri="{28A0092B-C50C-407E-A947-70E740481C1C}">
                <a14:useLocalDpi xmlns:a14="http://schemas.microsoft.com/office/drawing/2010/main" val="0"/>
              </a:ext>
            </a:extLst>
          </a:blip>
          <a:srcRect l="30763" b="34736"/>
          <a:stretch/>
        </p:blipFill>
        <p:spPr>
          <a:xfrm>
            <a:off x="5978088" y="941589"/>
            <a:ext cx="3829371" cy="2913566"/>
          </a:xfrm>
          <a:prstGeom prst="rect">
            <a:avLst/>
          </a:prstGeom>
        </p:spPr>
      </p:pic>
    </p:spTree>
    <p:extLst>
      <p:ext uri="{BB962C8B-B14F-4D97-AF65-F5344CB8AC3E}">
        <p14:creationId xmlns:p14="http://schemas.microsoft.com/office/powerpoint/2010/main" val="4144830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10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8" grpId="0"/>
      <p:bldP spid="21" grpId="0"/>
      <p:bldP spid="23"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r>
              <a:rPr lang="en-GB" sz="3600" b="1" dirty="0">
                <a:solidFill>
                  <a:srgbClr val="FF3300"/>
                </a:solidFill>
              </a:rPr>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a:t>Lecture </a:t>
            </a:r>
            <a:r>
              <a:rPr lang="en-GB" sz="3600" dirty="0" smtClean="0"/>
              <a:t>2</a:t>
            </a:r>
            <a:r>
              <a:rPr lang="en-GB" sz="3600" dirty="0"/>
              <a:t/>
            </a:r>
            <a:br>
              <a:rPr lang="en-GB" sz="3600" dirty="0"/>
            </a:br>
            <a:r>
              <a:rPr lang="en-GB" sz="3600" dirty="0" smtClean="0"/>
              <a:t>Modelling a DC motor</a:t>
            </a:r>
            <a:endParaRPr lang="en-GB" sz="3600" dirty="0"/>
          </a:p>
        </p:txBody>
      </p:sp>
    </p:spTree>
    <p:extLst>
      <p:ext uri="{BB962C8B-B14F-4D97-AF65-F5344CB8AC3E}">
        <p14:creationId xmlns:p14="http://schemas.microsoft.com/office/powerpoint/2010/main" val="113616868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armature_engzd1"/>
          <p:cNvPicPr>
            <a:picLocks noChangeAspect="1" noChangeArrowheads="1"/>
          </p:cNvPicPr>
          <p:nvPr/>
        </p:nvPicPr>
        <p:blipFill rotWithShape="1">
          <a:blip r:embed="rId2">
            <a:extLst>
              <a:ext uri="{28A0092B-C50C-407E-A947-70E740481C1C}">
                <a14:useLocalDpi xmlns:a14="http://schemas.microsoft.com/office/drawing/2010/main" val="0"/>
              </a:ext>
            </a:extLst>
          </a:blip>
          <a:srcRect b="17177"/>
          <a:stretch/>
        </p:blipFill>
        <p:spPr bwMode="auto">
          <a:xfrm>
            <a:off x="752562" y="3576222"/>
            <a:ext cx="6438900" cy="3281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 Box 6"/>
          <p:cNvSpPr txBox="1">
            <a:spLocks noChangeArrowheads="1"/>
          </p:cNvSpPr>
          <p:nvPr/>
        </p:nvSpPr>
        <p:spPr bwMode="auto">
          <a:xfrm>
            <a:off x="1077631" y="5760622"/>
            <a:ext cx="758429"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4800" b="1" dirty="0"/>
              <a:t>N</a:t>
            </a:r>
          </a:p>
        </p:txBody>
      </p:sp>
      <p:sp>
        <p:nvSpPr>
          <p:cNvPr id="30724" name="Text Box 7"/>
          <p:cNvSpPr txBox="1">
            <a:spLocks noChangeArrowheads="1"/>
          </p:cNvSpPr>
          <p:nvPr/>
        </p:nvSpPr>
        <p:spPr bwMode="auto">
          <a:xfrm>
            <a:off x="6228415" y="5138322"/>
            <a:ext cx="83409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ct val="50000"/>
              </a:spcBef>
            </a:pPr>
            <a:r>
              <a:rPr lang="en-US" sz="4800" b="1"/>
              <a:t>S</a:t>
            </a:r>
          </a:p>
        </p:txBody>
      </p:sp>
      <p:sp>
        <p:nvSpPr>
          <p:cNvPr id="30725" name="Line 8"/>
          <p:cNvSpPr>
            <a:spLocks noChangeShapeType="1"/>
          </p:cNvSpPr>
          <p:nvPr/>
        </p:nvSpPr>
        <p:spPr bwMode="auto">
          <a:xfrm flipV="1">
            <a:off x="5322076" y="3869909"/>
            <a:ext cx="0" cy="1430338"/>
          </a:xfrm>
          <a:prstGeom prst="line">
            <a:avLst/>
          </a:prstGeom>
          <a:noFill/>
          <a:ln w="76200">
            <a:solidFill>
              <a:srgbClr val="FF0000"/>
            </a:solidFill>
            <a:round/>
            <a:headEnd/>
            <a:tailEnd type="stealth" w="med" len="med"/>
          </a:ln>
          <a:extLst>
            <a:ext uri="{909E8E84-426E-40dd-AFC4-6F175D3DCCD1}">
              <a14:hiddenFill xmlns:a14="http://schemas.microsoft.com/office/drawing/2010/main">
                <a:noFill/>
              </a14:hiddenFill>
            </a:ext>
          </a:extLst>
        </p:spPr>
        <p:txBody>
          <a:bodyPr/>
          <a:lstStyle/>
          <a:p>
            <a:endParaRPr lang="en-US"/>
          </a:p>
        </p:txBody>
      </p:sp>
      <p:pic>
        <p:nvPicPr>
          <p:cNvPr id="30727" name="Picture 11" descr="lefthand_correct_transparent3"/>
          <p:cNvPicPr>
            <a:picLocks noChangeAspect="1" noChangeArrowheads="1"/>
          </p:cNvPicPr>
          <p:nvPr/>
        </p:nvPicPr>
        <p:blipFill>
          <a:blip r:embed="rId3">
            <a:lum bright="-72000" contrast="100000"/>
            <a:extLst>
              <a:ext uri="{28A0092B-C50C-407E-A947-70E740481C1C}">
                <a14:useLocalDpi xmlns:a14="http://schemas.microsoft.com/office/drawing/2010/main" val="0"/>
              </a:ext>
            </a:extLst>
          </a:blip>
          <a:srcRect/>
          <a:stretch>
            <a:fillRect/>
          </a:stretch>
        </p:blipFill>
        <p:spPr bwMode="auto">
          <a:xfrm>
            <a:off x="1416240" y="1617522"/>
            <a:ext cx="4512052" cy="312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b="1" dirty="0" smtClean="0"/>
              <a:t>Fleming's </a:t>
            </a:r>
            <a:r>
              <a:rPr lang="en-GB" sz="3200" b="1" dirty="0"/>
              <a:t>Left Hand (Motor) Rule</a:t>
            </a:r>
          </a:p>
        </p:txBody>
      </p:sp>
      <p:sp>
        <p:nvSpPr>
          <p:cNvPr id="19" name="Text Box 12"/>
          <p:cNvSpPr txBox="1">
            <a:spLocks noChangeArrowheads="1"/>
          </p:cNvSpPr>
          <p:nvPr/>
        </p:nvSpPr>
        <p:spPr bwMode="auto">
          <a:xfrm>
            <a:off x="3921528" y="1798567"/>
            <a:ext cx="47443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1800" b="1" dirty="0">
                <a:solidFill>
                  <a:srgbClr val="FF0000"/>
                </a:solidFill>
                <a:latin typeface="Arial"/>
                <a:cs typeface="Arial"/>
              </a:rPr>
              <a:t>Thumb</a:t>
            </a:r>
            <a:r>
              <a:rPr lang="en-US" sz="1800" b="1" dirty="0">
                <a:latin typeface="Arial"/>
                <a:cs typeface="Arial"/>
              </a:rPr>
              <a:t> </a:t>
            </a:r>
            <a:r>
              <a:rPr lang="en-US" sz="1800" dirty="0">
                <a:latin typeface="Arial"/>
                <a:cs typeface="Arial"/>
              </a:rPr>
              <a:t>= Direction of Conductor Motion</a:t>
            </a:r>
          </a:p>
        </p:txBody>
      </p:sp>
      <p:sp>
        <p:nvSpPr>
          <p:cNvPr id="3" name="Rectangle 2"/>
          <p:cNvSpPr/>
          <p:nvPr/>
        </p:nvSpPr>
        <p:spPr>
          <a:xfrm>
            <a:off x="5651687" y="2770348"/>
            <a:ext cx="3933809" cy="369332"/>
          </a:xfrm>
          <a:prstGeom prst="rect">
            <a:avLst/>
          </a:prstGeom>
        </p:spPr>
        <p:txBody>
          <a:bodyPr wrap="square">
            <a:spAutoFit/>
          </a:bodyPr>
          <a:lstStyle/>
          <a:p>
            <a:pPr algn="l" eaLnBrk="1" hangingPunct="1">
              <a:spcBef>
                <a:spcPct val="50000"/>
              </a:spcBef>
            </a:pPr>
            <a:r>
              <a:rPr lang="en-US" b="1" dirty="0">
                <a:solidFill>
                  <a:srgbClr val="0000FF"/>
                </a:solidFill>
                <a:latin typeface="Arial"/>
                <a:cs typeface="Arial"/>
              </a:rPr>
              <a:t>Fore Finger</a:t>
            </a:r>
            <a:r>
              <a:rPr lang="en-US" b="1" dirty="0">
                <a:latin typeface="Arial"/>
                <a:cs typeface="Arial"/>
              </a:rPr>
              <a:t> = </a:t>
            </a:r>
            <a:r>
              <a:rPr lang="en-US" dirty="0">
                <a:latin typeface="Arial"/>
                <a:cs typeface="Arial"/>
              </a:rPr>
              <a:t>Direction of </a:t>
            </a:r>
            <a:r>
              <a:rPr lang="en-US" dirty="0" smtClean="0">
                <a:latin typeface="Arial"/>
                <a:cs typeface="Arial"/>
              </a:rPr>
              <a:t>Magnetic</a:t>
            </a:r>
            <a:endParaRPr lang="en-US" dirty="0">
              <a:latin typeface="Arial"/>
              <a:cs typeface="Arial"/>
            </a:endParaRPr>
          </a:p>
        </p:txBody>
      </p:sp>
      <p:sp>
        <p:nvSpPr>
          <p:cNvPr id="21" name="Text Box 16"/>
          <p:cNvSpPr txBox="1">
            <a:spLocks noChangeArrowheads="1"/>
          </p:cNvSpPr>
          <p:nvPr/>
        </p:nvSpPr>
        <p:spPr bwMode="auto">
          <a:xfrm>
            <a:off x="4626992" y="3530038"/>
            <a:ext cx="5186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1800" b="1" dirty="0">
                <a:latin typeface="Arial"/>
                <a:cs typeface="Arial"/>
              </a:rPr>
              <a:t>Middle Finger = </a:t>
            </a:r>
            <a:r>
              <a:rPr lang="en-US" sz="1800" dirty="0">
                <a:latin typeface="Arial"/>
                <a:cs typeface="Arial"/>
              </a:rPr>
              <a:t>Conventional Current Direction</a:t>
            </a:r>
          </a:p>
        </p:txBody>
      </p:sp>
      <p:sp>
        <p:nvSpPr>
          <p:cNvPr id="22" name="Rectangle 21"/>
          <p:cNvSpPr/>
          <p:nvPr/>
        </p:nvSpPr>
        <p:spPr>
          <a:xfrm>
            <a:off x="1108708" y="3412190"/>
            <a:ext cx="1242347" cy="369332"/>
          </a:xfrm>
          <a:prstGeom prst="rect">
            <a:avLst/>
          </a:prstGeom>
        </p:spPr>
        <p:txBody>
          <a:bodyPr wrap="none">
            <a:spAutoFit/>
          </a:bodyPr>
          <a:lstStyle/>
          <a:p>
            <a:r>
              <a:rPr lang="en-GB" b="1" dirty="0"/>
              <a:t>Left Hand </a:t>
            </a:r>
            <a:endParaRPr lang="en-US" dirty="0"/>
          </a:p>
        </p:txBody>
      </p:sp>
      <p:sp>
        <p:nvSpPr>
          <p:cNvPr id="13" name="Text Box 16"/>
          <p:cNvSpPr txBox="1">
            <a:spLocks noChangeArrowheads="1"/>
          </p:cNvSpPr>
          <p:nvPr/>
        </p:nvSpPr>
        <p:spPr bwMode="auto">
          <a:xfrm>
            <a:off x="223537" y="998842"/>
            <a:ext cx="746411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37931725" indent="-37474525" eaLnBrk="0" hangingPunct="0">
              <a:defRPr sz="2400">
                <a:solidFill>
                  <a:schemeClr val="tx1"/>
                </a:solidFill>
                <a:latin typeface="Times New Roman" charset="0"/>
                <a:ea typeface="ＭＳ Ｐゴシック" charset="0"/>
              </a:defRPr>
            </a:lvl2pPr>
            <a:lvl3pPr eaLnBrk="0" hangingPunct="0">
              <a:defRPr sz="2400">
                <a:solidFill>
                  <a:schemeClr val="tx1"/>
                </a:solidFill>
                <a:latin typeface="Times New Roman" charset="0"/>
                <a:ea typeface="ＭＳ Ｐゴシック" charset="0"/>
              </a:defRPr>
            </a:lvl3pPr>
            <a:lvl4pPr eaLnBrk="0" hangingPunct="0">
              <a:defRPr sz="2400">
                <a:solidFill>
                  <a:schemeClr val="tx1"/>
                </a:solidFill>
                <a:latin typeface="Times New Roman" charset="0"/>
                <a:ea typeface="ＭＳ Ｐゴシック" charset="0"/>
              </a:defRPr>
            </a:lvl4pPr>
            <a:lvl5pPr eaLnBrk="0" hangingPunct="0">
              <a:defRPr sz="2400">
                <a:solidFill>
                  <a:schemeClr val="tx1"/>
                </a:solidFill>
                <a:latin typeface="Times New Roman" charset="0"/>
                <a:ea typeface="ＭＳ Ｐゴシック" charset="0"/>
              </a:defRPr>
            </a:lvl5pPr>
            <a:lvl6pPr marL="457200" eaLnBrk="0" fontAlgn="base" hangingPunct="0">
              <a:spcBef>
                <a:spcPct val="0"/>
              </a:spcBef>
              <a:spcAft>
                <a:spcPct val="0"/>
              </a:spcAft>
              <a:defRPr sz="2400">
                <a:solidFill>
                  <a:schemeClr val="tx1"/>
                </a:solidFill>
                <a:latin typeface="Times New Roman" charset="0"/>
                <a:ea typeface="ＭＳ Ｐゴシック" charset="0"/>
              </a:defRPr>
            </a:lvl6pPr>
            <a:lvl7pPr marL="914400" eaLnBrk="0" fontAlgn="base" hangingPunct="0">
              <a:spcBef>
                <a:spcPct val="0"/>
              </a:spcBef>
              <a:spcAft>
                <a:spcPct val="0"/>
              </a:spcAft>
              <a:defRPr sz="2400">
                <a:solidFill>
                  <a:schemeClr val="tx1"/>
                </a:solidFill>
                <a:latin typeface="Times New Roman" charset="0"/>
                <a:ea typeface="ＭＳ Ｐゴシック" charset="0"/>
              </a:defRPr>
            </a:lvl7pPr>
            <a:lvl8pPr marL="1371600" eaLnBrk="0" fontAlgn="base" hangingPunct="0">
              <a:spcBef>
                <a:spcPct val="0"/>
              </a:spcBef>
              <a:spcAft>
                <a:spcPct val="0"/>
              </a:spcAft>
              <a:defRPr sz="2400">
                <a:solidFill>
                  <a:schemeClr val="tx1"/>
                </a:solidFill>
                <a:latin typeface="Times New Roman" charset="0"/>
                <a:ea typeface="ＭＳ Ｐゴシック" charset="0"/>
              </a:defRPr>
            </a:lvl8pPr>
            <a:lvl9pPr marL="18288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2000" dirty="0" smtClean="0">
                <a:latin typeface="Arial"/>
                <a:cs typeface="Arial"/>
              </a:rPr>
              <a:t>The Left </a:t>
            </a:r>
            <a:r>
              <a:rPr lang="en-US" sz="2000" dirty="0">
                <a:latin typeface="Arial"/>
                <a:cs typeface="Arial"/>
              </a:rPr>
              <a:t>Hand Rule to </a:t>
            </a:r>
            <a:r>
              <a:rPr lang="en-US" sz="2000" dirty="0" smtClean="0">
                <a:latin typeface="Arial"/>
                <a:cs typeface="Arial"/>
              </a:rPr>
              <a:t>determines </a:t>
            </a:r>
            <a:r>
              <a:rPr lang="en-US" sz="2000" dirty="0">
                <a:latin typeface="Arial"/>
                <a:cs typeface="Arial"/>
              </a:rPr>
              <a:t>the </a:t>
            </a:r>
            <a:r>
              <a:rPr lang="en-US" sz="2000" dirty="0" smtClean="0">
                <a:latin typeface="Arial"/>
                <a:cs typeface="Arial"/>
              </a:rPr>
              <a:t>movement direction of conductor carrying current</a:t>
            </a:r>
            <a:endParaRPr lang="en-US" sz="2000" dirty="0">
              <a:latin typeface="Arial"/>
              <a:cs typeface="Arial"/>
            </a:endParaRPr>
          </a:p>
        </p:txBody>
      </p:sp>
    </p:spTree>
    <p:extLst>
      <p:ext uri="{BB962C8B-B14F-4D97-AF65-F5344CB8AC3E}">
        <p14:creationId xmlns:p14="http://schemas.microsoft.com/office/powerpoint/2010/main" val="1892214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P spid="21"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5264283" y="1052513"/>
            <a:ext cx="4056988"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r>
              <a:rPr lang="en-GB" sz="2000" b="1" dirty="0"/>
              <a:t>forces:</a:t>
            </a:r>
            <a:endParaRPr lang="en-GB" sz="2000" dirty="0"/>
          </a:p>
          <a:p>
            <a:pPr algn="l" eaLnBrk="0" hangingPunct="0"/>
            <a:r>
              <a:rPr lang="en-GB" sz="2000" dirty="0"/>
              <a:t>force on current leading conductor in a magnetic field</a:t>
            </a:r>
          </a:p>
          <a:p>
            <a:pPr algn="l" eaLnBrk="0" hangingPunct="0">
              <a:buFontTx/>
              <a:buChar char="•"/>
            </a:pPr>
            <a:endParaRPr lang="en-GB" sz="2000" dirty="0"/>
          </a:p>
        </p:txBody>
      </p:sp>
      <p:sp>
        <p:nvSpPr>
          <p:cNvPr id="9220" name="Rectangle 4"/>
          <p:cNvSpPr>
            <a:spLocks noChangeArrowheads="1"/>
          </p:cNvSpPr>
          <p:nvPr/>
        </p:nvSpPr>
        <p:spPr bwMode="auto">
          <a:xfrm>
            <a:off x="5284920" y="2133600"/>
            <a:ext cx="4036351" cy="100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r>
              <a:rPr lang="en-GB" sz="2000" b="1" dirty="0"/>
              <a:t>torque:</a:t>
            </a:r>
            <a:endParaRPr lang="en-GB" sz="2000" dirty="0"/>
          </a:p>
          <a:p>
            <a:pPr algn="l" eaLnBrk="0" hangingPunct="0"/>
            <a:r>
              <a:rPr lang="en-GB" sz="2000" dirty="0"/>
              <a:t>sum of all forces at the distance to the rotating axis</a:t>
            </a:r>
          </a:p>
        </p:txBody>
      </p:sp>
      <p:sp>
        <p:nvSpPr>
          <p:cNvPr id="9221" name="Rectangle 5"/>
          <p:cNvSpPr>
            <a:spLocks noChangeArrowheads="1"/>
          </p:cNvSpPr>
          <p:nvPr/>
        </p:nvSpPr>
        <p:spPr bwMode="auto">
          <a:xfrm>
            <a:off x="5284925" y="3213100"/>
            <a:ext cx="3608123" cy="22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eaLnBrk="0" hangingPunct="0"/>
            <a:r>
              <a:rPr lang="en-GB" sz="2000" b="1" dirty="0"/>
              <a:t>influencing parameters:</a:t>
            </a:r>
            <a:endParaRPr lang="en-GB" sz="2000" dirty="0"/>
          </a:p>
          <a:p>
            <a:pPr algn="l" eaLnBrk="0" hangingPunct="0"/>
            <a:r>
              <a:rPr lang="en-GB" sz="2000" dirty="0"/>
              <a:t>geometry</a:t>
            </a:r>
          </a:p>
          <a:p>
            <a:pPr algn="l" eaLnBrk="0" hangingPunct="0"/>
            <a:r>
              <a:rPr lang="en-GB" sz="2000" dirty="0"/>
              <a:t>field density</a:t>
            </a:r>
          </a:p>
          <a:p>
            <a:pPr algn="l" eaLnBrk="0" hangingPunct="0"/>
            <a:r>
              <a:rPr lang="en-GB" sz="2000" dirty="0"/>
              <a:t>winding number</a:t>
            </a:r>
          </a:p>
          <a:p>
            <a:pPr algn="l" eaLnBrk="0" hangingPunct="0"/>
            <a:endParaRPr lang="en-GB" sz="2000" dirty="0"/>
          </a:p>
          <a:p>
            <a:pPr algn="l" eaLnBrk="0" hangingPunct="0"/>
            <a:endParaRPr lang="en-GB" sz="2000" dirty="0"/>
          </a:p>
          <a:p>
            <a:pPr algn="l" eaLnBrk="0" hangingPunct="0"/>
            <a:endParaRPr lang="en-GB" sz="2000" dirty="0"/>
          </a:p>
        </p:txBody>
      </p:sp>
      <p:sp>
        <p:nvSpPr>
          <p:cNvPr id="9222" name="AutoShape 6"/>
          <p:cNvSpPr>
            <a:spLocks/>
          </p:cNvSpPr>
          <p:nvPr/>
        </p:nvSpPr>
        <p:spPr bwMode="auto">
          <a:xfrm>
            <a:off x="7293637" y="3573467"/>
            <a:ext cx="233892" cy="935037"/>
          </a:xfrm>
          <a:prstGeom prst="rightBrace">
            <a:avLst>
              <a:gd name="adj1" fmla="val 3609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23" name="Rectangle 7"/>
          <p:cNvSpPr>
            <a:spLocks noChangeArrowheads="1"/>
          </p:cNvSpPr>
          <p:nvPr/>
        </p:nvSpPr>
        <p:spPr bwMode="auto">
          <a:xfrm>
            <a:off x="7486259" y="3789365"/>
            <a:ext cx="1970881"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r>
              <a:rPr lang="en-GB" sz="2000" b="1" dirty="0" smtClean="0"/>
              <a:t>Depend on the design</a:t>
            </a:r>
            <a:endParaRPr lang="en-GB" sz="2000" dirty="0"/>
          </a:p>
        </p:txBody>
      </p:sp>
      <p:sp>
        <p:nvSpPr>
          <p:cNvPr id="9227" name="Oval 11"/>
          <p:cNvSpPr>
            <a:spLocks noChangeArrowheads="1"/>
          </p:cNvSpPr>
          <p:nvPr/>
        </p:nvSpPr>
        <p:spPr bwMode="auto">
          <a:xfrm>
            <a:off x="285485" y="1558925"/>
            <a:ext cx="3955521" cy="365125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28" name="Oval 12"/>
          <p:cNvSpPr>
            <a:spLocks noChangeArrowheads="1"/>
          </p:cNvSpPr>
          <p:nvPr/>
        </p:nvSpPr>
        <p:spPr bwMode="auto">
          <a:xfrm>
            <a:off x="711994" y="1933575"/>
            <a:ext cx="3102504" cy="290195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29" name="Oval 13"/>
          <p:cNvSpPr>
            <a:spLocks noChangeArrowheads="1"/>
          </p:cNvSpPr>
          <p:nvPr/>
        </p:nvSpPr>
        <p:spPr bwMode="auto">
          <a:xfrm>
            <a:off x="799709" y="2033597"/>
            <a:ext cx="2927085" cy="2701925"/>
          </a:xfrm>
          <a:prstGeom prst="ellipse">
            <a:avLst/>
          </a:prstGeom>
          <a:solidFill>
            <a:srgbClr val="FDE3BA"/>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0" name="Oval 14"/>
          <p:cNvSpPr>
            <a:spLocks noChangeArrowheads="1"/>
          </p:cNvSpPr>
          <p:nvPr/>
        </p:nvSpPr>
        <p:spPr bwMode="auto">
          <a:xfrm>
            <a:off x="1190096" y="2413000"/>
            <a:ext cx="2146300" cy="19431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1" name="Arc 15"/>
          <p:cNvSpPr>
            <a:spLocks/>
          </p:cNvSpPr>
          <p:nvPr/>
        </p:nvSpPr>
        <p:spPr bwMode="auto">
          <a:xfrm rot="10800000">
            <a:off x="1303602" y="3384550"/>
            <a:ext cx="1939925" cy="89535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61"/>
                </a:moveTo>
                <a:cubicBezTo>
                  <a:pt x="21" y="9646"/>
                  <a:pt x="9685" y="-1"/>
                  <a:pt x="21600" y="0"/>
                </a:cubicBezTo>
                <a:cubicBezTo>
                  <a:pt x="33529" y="0"/>
                  <a:pt x="43200" y="9670"/>
                  <a:pt x="43200" y="21600"/>
                </a:cubicBezTo>
              </a:path>
              <a:path w="43200" h="21600" stroke="0" extrusionOk="0">
                <a:moveTo>
                  <a:pt x="0" y="21561"/>
                </a:moveTo>
                <a:cubicBezTo>
                  <a:pt x="21" y="9646"/>
                  <a:pt x="9685" y="-1"/>
                  <a:pt x="21600" y="0"/>
                </a:cubicBezTo>
                <a:cubicBezTo>
                  <a:pt x="33529" y="0"/>
                  <a:pt x="43200" y="9670"/>
                  <a:pt x="43200" y="21600"/>
                </a:cubicBezTo>
                <a:lnTo>
                  <a:pt x="21600" y="21600"/>
                </a:lnTo>
                <a:lnTo>
                  <a:pt x="0" y="21561"/>
                </a:lnTo>
                <a:close/>
              </a:path>
            </a:pathLst>
          </a:custGeom>
          <a:solidFill>
            <a:srgbClr val="51DC00"/>
          </a:solidFill>
          <a:ln w="12700"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2" name="Arc 16"/>
          <p:cNvSpPr>
            <a:spLocks/>
          </p:cNvSpPr>
          <p:nvPr/>
        </p:nvSpPr>
        <p:spPr bwMode="auto">
          <a:xfrm rot="10800000" flipV="1">
            <a:off x="1303602" y="2489200"/>
            <a:ext cx="1939925" cy="895350"/>
          </a:xfrm>
          <a:custGeom>
            <a:avLst/>
            <a:gdLst>
              <a:gd name="T0" fmla="*/ 0 w 43200"/>
              <a:gd name="T1" fmla="*/ 2147483647 h 21600"/>
              <a:gd name="T2" fmla="*/ 2147483647 w 43200"/>
              <a:gd name="T3" fmla="*/ 2147483647 h 21600"/>
              <a:gd name="T4" fmla="*/ 2147483647 w 43200"/>
              <a:gd name="T5" fmla="*/ 2147483647 h 21600"/>
              <a:gd name="T6" fmla="*/ 0 60000 65536"/>
              <a:gd name="T7" fmla="*/ 0 60000 65536"/>
              <a:gd name="T8" fmla="*/ 0 60000 65536"/>
            </a:gdLst>
            <a:ahLst/>
            <a:cxnLst>
              <a:cxn ang="T6">
                <a:pos x="T0" y="T1"/>
              </a:cxn>
              <a:cxn ang="T7">
                <a:pos x="T2" y="T3"/>
              </a:cxn>
              <a:cxn ang="T8">
                <a:pos x="T4" y="T5"/>
              </a:cxn>
            </a:cxnLst>
            <a:rect l="0" t="0" r="r" b="b"/>
            <a:pathLst>
              <a:path w="43200" h="21600" fill="none" extrusionOk="0">
                <a:moveTo>
                  <a:pt x="0" y="21561"/>
                </a:moveTo>
                <a:cubicBezTo>
                  <a:pt x="21" y="9646"/>
                  <a:pt x="9685" y="-1"/>
                  <a:pt x="21600" y="0"/>
                </a:cubicBezTo>
                <a:cubicBezTo>
                  <a:pt x="33529" y="0"/>
                  <a:pt x="43200" y="9670"/>
                  <a:pt x="43200" y="21600"/>
                </a:cubicBezTo>
              </a:path>
              <a:path w="43200" h="21600" stroke="0" extrusionOk="0">
                <a:moveTo>
                  <a:pt x="0" y="21561"/>
                </a:moveTo>
                <a:cubicBezTo>
                  <a:pt x="21" y="9646"/>
                  <a:pt x="9685" y="-1"/>
                  <a:pt x="21600" y="0"/>
                </a:cubicBezTo>
                <a:cubicBezTo>
                  <a:pt x="33529" y="0"/>
                  <a:pt x="43200" y="9670"/>
                  <a:pt x="43200" y="21600"/>
                </a:cubicBezTo>
                <a:lnTo>
                  <a:pt x="21600" y="21600"/>
                </a:lnTo>
                <a:lnTo>
                  <a:pt x="0" y="21561"/>
                </a:lnTo>
                <a:close/>
              </a:path>
            </a:pathLst>
          </a:custGeom>
          <a:solidFill>
            <a:schemeClr val="accent2"/>
          </a:solidFill>
          <a:ln w="12700" cap="rnd">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3" name="Oval 17"/>
          <p:cNvSpPr>
            <a:spLocks noChangeArrowheads="1"/>
          </p:cNvSpPr>
          <p:nvPr/>
        </p:nvSpPr>
        <p:spPr bwMode="auto">
          <a:xfrm>
            <a:off x="2082668" y="3187700"/>
            <a:ext cx="433388" cy="40005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4" name="Rectangle 18"/>
          <p:cNvSpPr>
            <a:spLocks noChangeArrowheads="1"/>
          </p:cNvSpPr>
          <p:nvPr/>
        </p:nvSpPr>
        <p:spPr bwMode="auto">
          <a:xfrm>
            <a:off x="37835" y="765175"/>
            <a:ext cx="4375150" cy="5308600"/>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00"/>
                  </a:outerShdw>
                </a:effectLst>
              </a14:hiddenEffects>
            </a:ext>
          </a:extLst>
        </p:spPr>
        <p:txBody>
          <a:bodyPr wrap="none" anchor="ctr"/>
          <a:lstStyle/>
          <a:p>
            <a:endParaRPr lang="de-CH"/>
          </a:p>
        </p:txBody>
      </p:sp>
      <p:sp>
        <p:nvSpPr>
          <p:cNvPr id="9235" name="Rectangle 19"/>
          <p:cNvSpPr>
            <a:spLocks noChangeArrowheads="1"/>
          </p:cNvSpPr>
          <p:nvPr/>
        </p:nvSpPr>
        <p:spPr bwMode="auto">
          <a:xfrm>
            <a:off x="718824" y="1044582"/>
            <a:ext cx="347064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GB" dirty="0">
                <a:solidFill>
                  <a:srgbClr val="603900"/>
                </a:solidFill>
              </a:rPr>
              <a:t>current direction towards brush</a:t>
            </a:r>
          </a:p>
        </p:txBody>
      </p:sp>
      <p:grpSp>
        <p:nvGrpSpPr>
          <p:cNvPr id="9236" name="Group 20"/>
          <p:cNvGrpSpPr>
            <a:grpSpLocks/>
          </p:cNvGrpSpPr>
          <p:nvPr/>
        </p:nvGrpSpPr>
        <p:grpSpPr bwMode="auto">
          <a:xfrm>
            <a:off x="2077508" y="2049463"/>
            <a:ext cx="371475" cy="342900"/>
            <a:chOff x="1258" y="1593"/>
            <a:chExt cx="216" cy="216"/>
          </a:xfrm>
        </p:grpSpPr>
        <p:sp>
          <p:nvSpPr>
            <p:cNvPr id="9258" name="Oval 21"/>
            <p:cNvSpPr>
              <a:spLocks noChangeArrowheads="1"/>
            </p:cNvSpPr>
            <p:nvPr/>
          </p:nvSpPr>
          <p:spPr bwMode="auto">
            <a:xfrm>
              <a:off x="1258" y="1593"/>
              <a:ext cx="216" cy="216"/>
            </a:xfrm>
            <a:prstGeom prst="ellipse">
              <a:avLst/>
            </a:prstGeom>
            <a:solidFill>
              <a:srgbClr val="EF91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59" name="Line 22"/>
            <p:cNvSpPr>
              <a:spLocks noChangeShapeType="1"/>
            </p:cNvSpPr>
            <p:nvPr/>
          </p:nvSpPr>
          <p:spPr bwMode="auto">
            <a:xfrm>
              <a:off x="1292" y="1624"/>
              <a:ext cx="149" cy="15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60" name="Line 23"/>
            <p:cNvSpPr>
              <a:spLocks noChangeShapeType="1"/>
            </p:cNvSpPr>
            <p:nvPr/>
          </p:nvSpPr>
          <p:spPr bwMode="auto">
            <a:xfrm flipH="1">
              <a:off x="1281" y="1627"/>
              <a:ext cx="171" cy="1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grpSp>
      <p:grpSp>
        <p:nvGrpSpPr>
          <p:cNvPr id="9237" name="Group 24"/>
          <p:cNvGrpSpPr>
            <a:grpSpLocks/>
          </p:cNvGrpSpPr>
          <p:nvPr/>
        </p:nvGrpSpPr>
        <p:grpSpPr bwMode="auto">
          <a:xfrm>
            <a:off x="2098148" y="4376738"/>
            <a:ext cx="371475" cy="342900"/>
            <a:chOff x="1270" y="3059"/>
            <a:chExt cx="216" cy="216"/>
          </a:xfrm>
        </p:grpSpPr>
        <p:sp>
          <p:nvSpPr>
            <p:cNvPr id="9256" name="Oval 25"/>
            <p:cNvSpPr>
              <a:spLocks noChangeArrowheads="1"/>
            </p:cNvSpPr>
            <p:nvPr/>
          </p:nvSpPr>
          <p:spPr bwMode="auto">
            <a:xfrm>
              <a:off x="1270" y="3059"/>
              <a:ext cx="216" cy="216"/>
            </a:xfrm>
            <a:prstGeom prst="ellipse">
              <a:avLst/>
            </a:prstGeom>
            <a:solidFill>
              <a:srgbClr val="EF91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57" name="Oval 26"/>
            <p:cNvSpPr>
              <a:spLocks noChangeArrowheads="1"/>
            </p:cNvSpPr>
            <p:nvPr/>
          </p:nvSpPr>
          <p:spPr bwMode="auto">
            <a:xfrm>
              <a:off x="1340" y="3129"/>
              <a:ext cx="76" cy="7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grpSp>
      <p:sp>
        <p:nvSpPr>
          <p:cNvPr id="9238" name="Line 27"/>
          <p:cNvSpPr>
            <a:spLocks noChangeShapeType="1"/>
          </p:cNvSpPr>
          <p:nvPr/>
        </p:nvSpPr>
        <p:spPr bwMode="auto">
          <a:xfrm flipH="1" flipV="1">
            <a:off x="1601131" y="1901825"/>
            <a:ext cx="419629" cy="8461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39" name="Line 28"/>
          <p:cNvSpPr>
            <a:spLocks noChangeShapeType="1"/>
          </p:cNvSpPr>
          <p:nvPr/>
        </p:nvSpPr>
        <p:spPr bwMode="auto">
          <a:xfrm flipH="1" flipV="1">
            <a:off x="2526379" y="3876684"/>
            <a:ext cx="419629" cy="847725"/>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0" name="Line 29"/>
          <p:cNvSpPr>
            <a:spLocks noChangeShapeType="1"/>
          </p:cNvSpPr>
          <p:nvPr/>
        </p:nvSpPr>
        <p:spPr bwMode="auto">
          <a:xfrm flipV="1">
            <a:off x="1699159" y="3914784"/>
            <a:ext cx="390393" cy="847725"/>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1" name="Line 30"/>
          <p:cNvSpPr>
            <a:spLocks noChangeShapeType="1"/>
          </p:cNvSpPr>
          <p:nvPr/>
        </p:nvSpPr>
        <p:spPr bwMode="auto">
          <a:xfrm flipV="1">
            <a:off x="2519495" y="1901825"/>
            <a:ext cx="392113" cy="846138"/>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2" name="Line 31"/>
          <p:cNvSpPr>
            <a:spLocks noChangeShapeType="1"/>
          </p:cNvSpPr>
          <p:nvPr/>
        </p:nvSpPr>
        <p:spPr bwMode="auto">
          <a:xfrm flipH="1" flipV="1">
            <a:off x="2734473" y="3762381"/>
            <a:ext cx="605367" cy="760413"/>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3" name="Line 32"/>
          <p:cNvSpPr>
            <a:spLocks noChangeShapeType="1"/>
          </p:cNvSpPr>
          <p:nvPr/>
        </p:nvSpPr>
        <p:spPr bwMode="auto">
          <a:xfrm flipH="1" flipV="1">
            <a:off x="1248573" y="2101850"/>
            <a:ext cx="605367" cy="762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4" name="Line 33"/>
          <p:cNvSpPr>
            <a:spLocks noChangeShapeType="1"/>
          </p:cNvSpPr>
          <p:nvPr/>
        </p:nvSpPr>
        <p:spPr bwMode="auto">
          <a:xfrm flipV="1">
            <a:off x="2706952" y="2101850"/>
            <a:ext cx="577850" cy="762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5" name="Line 34"/>
          <p:cNvSpPr>
            <a:spLocks noChangeShapeType="1"/>
          </p:cNvSpPr>
          <p:nvPr/>
        </p:nvSpPr>
        <p:spPr bwMode="auto">
          <a:xfrm flipV="1">
            <a:off x="1221052" y="3848109"/>
            <a:ext cx="577850" cy="760413"/>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6" name="Line 35"/>
          <p:cNvSpPr>
            <a:spLocks noChangeShapeType="1"/>
          </p:cNvSpPr>
          <p:nvPr/>
        </p:nvSpPr>
        <p:spPr bwMode="auto">
          <a:xfrm flipV="1">
            <a:off x="2290767" y="3963997"/>
            <a:ext cx="6879" cy="962025"/>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7" name="Line 36"/>
          <p:cNvSpPr>
            <a:spLocks noChangeShapeType="1"/>
          </p:cNvSpPr>
          <p:nvPr/>
        </p:nvSpPr>
        <p:spPr bwMode="auto">
          <a:xfrm flipV="1">
            <a:off x="2252927" y="1785938"/>
            <a:ext cx="0" cy="89535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48" name="Rectangle 37"/>
          <p:cNvSpPr>
            <a:spLocks noChangeArrowheads="1"/>
          </p:cNvSpPr>
          <p:nvPr/>
        </p:nvSpPr>
        <p:spPr bwMode="auto">
          <a:xfrm>
            <a:off x="3591308" y="1730376"/>
            <a:ext cx="78174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GB" sz="2000">
                <a:solidFill>
                  <a:schemeClr val="accent2"/>
                </a:solidFill>
              </a:rPr>
              <a:t>force</a:t>
            </a:r>
          </a:p>
        </p:txBody>
      </p:sp>
      <p:sp>
        <p:nvSpPr>
          <p:cNvPr id="414758" name="AutoShape 38"/>
          <p:cNvSpPr>
            <a:spLocks noChangeArrowheads="1"/>
          </p:cNvSpPr>
          <p:nvPr/>
        </p:nvSpPr>
        <p:spPr bwMode="auto">
          <a:xfrm>
            <a:off x="2610644" y="2098675"/>
            <a:ext cx="1341438" cy="228600"/>
          </a:xfrm>
          <a:prstGeom prst="rightArrow">
            <a:avLst>
              <a:gd name="adj1" fmla="val 50000"/>
              <a:gd name="adj2" fmla="val 270858"/>
            </a:avLst>
          </a:prstGeom>
          <a:solidFill>
            <a:schemeClr val="accent2"/>
          </a:soli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de-CH"/>
          </a:p>
        </p:txBody>
      </p:sp>
      <p:sp>
        <p:nvSpPr>
          <p:cNvPr id="414759" name="AutoShape 39"/>
          <p:cNvSpPr>
            <a:spLocks noChangeArrowheads="1"/>
          </p:cNvSpPr>
          <p:nvPr/>
        </p:nvSpPr>
        <p:spPr bwMode="auto">
          <a:xfrm flipH="1">
            <a:off x="615685" y="4384675"/>
            <a:ext cx="1341438" cy="228600"/>
          </a:xfrm>
          <a:prstGeom prst="rightArrow">
            <a:avLst>
              <a:gd name="adj1" fmla="val 50000"/>
              <a:gd name="adj2" fmla="val 270858"/>
            </a:avLst>
          </a:prstGeom>
          <a:solidFill>
            <a:schemeClr val="accent2"/>
          </a:soli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de-CH"/>
          </a:p>
        </p:txBody>
      </p:sp>
      <p:sp>
        <p:nvSpPr>
          <p:cNvPr id="9251" name="Rectangle 40"/>
          <p:cNvSpPr>
            <a:spLocks noChangeArrowheads="1"/>
          </p:cNvSpPr>
          <p:nvPr/>
        </p:nvSpPr>
        <p:spPr bwMode="auto">
          <a:xfrm>
            <a:off x="550714" y="4714882"/>
            <a:ext cx="78174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GB" sz="2000">
                <a:solidFill>
                  <a:schemeClr val="accent2"/>
                </a:solidFill>
              </a:rPr>
              <a:t>force</a:t>
            </a:r>
          </a:p>
        </p:txBody>
      </p:sp>
      <p:sp>
        <p:nvSpPr>
          <p:cNvPr id="9252" name="Rectangle 41"/>
          <p:cNvSpPr>
            <a:spLocks noChangeArrowheads="1"/>
          </p:cNvSpPr>
          <p:nvPr/>
        </p:nvSpPr>
        <p:spPr bwMode="auto">
          <a:xfrm>
            <a:off x="624512" y="5387982"/>
            <a:ext cx="3549200"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r>
              <a:rPr lang="en-GB">
                <a:solidFill>
                  <a:srgbClr val="603900"/>
                </a:solidFill>
              </a:rPr>
              <a:t>current direction towards flange</a:t>
            </a:r>
          </a:p>
        </p:txBody>
      </p:sp>
      <p:sp>
        <p:nvSpPr>
          <p:cNvPr id="9253" name="Rectangle 42"/>
          <p:cNvSpPr>
            <a:spLocks noChangeArrowheads="1"/>
          </p:cNvSpPr>
          <p:nvPr/>
        </p:nvSpPr>
        <p:spPr bwMode="auto">
          <a:xfrm>
            <a:off x="3392144" y="4294196"/>
            <a:ext cx="1240976"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eaLnBrk="0" hangingPunct="0"/>
            <a:r>
              <a:rPr lang="en-GB" sz="2000">
                <a:solidFill>
                  <a:schemeClr val="hlink"/>
                </a:solidFill>
              </a:rPr>
              <a:t>magnetic</a:t>
            </a:r>
          </a:p>
          <a:p>
            <a:pPr algn="r" eaLnBrk="0" hangingPunct="0"/>
            <a:r>
              <a:rPr lang="en-GB" sz="2000">
                <a:solidFill>
                  <a:schemeClr val="hlink"/>
                </a:solidFill>
              </a:rPr>
              <a:t>field</a:t>
            </a:r>
          </a:p>
        </p:txBody>
      </p:sp>
      <p:sp>
        <p:nvSpPr>
          <p:cNvPr id="9254" name="Line 43"/>
          <p:cNvSpPr>
            <a:spLocks noChangeShapeType="1"/>
          </p:cNvSpPr>
          <p:nvPr/>
        </p:nvSpPr>
        <p:spPr bwMode="auto">
          <a:xfrm>
            <a:off x="1709476" y="1406525"/>
            <a:ext cx="522817" cy="774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9255" name="Line 44"/>
          <p:cNvSpPr>
            <a:spLocks noChangeShapeType="1"/>
          </p:cNvSpPr>
          <p:nvPr/>
        </p:nvSpPr>
        <p:spPr bwMode="auto">
          <a:xfrm>
            <a:off x="2411151" y="4594225"/>
            <a:ext cx="522817" cy="774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CH"/>
          </a:p>
        </p:txBody>
      </p:sp>
      <p:sp>
        <p:nvSpPr>
          <p:cNvPr id="43"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t>Motor Torque constant </a:t>
            </a:r>
            <a:r>
              <a:rPr lang="en-US" sz="3200" b="1" dirty="0" err="1" smtClean="0"/>
              <a:t>K</a:t>
            </a:r>
            <a:r>
              <a:rPr lang="en-US" sz="3200" b="1" baseline="-25000" dirty="0" err="1" smtClean="0"/>
              <a:t>t</a:t>
            </a:r>
            <a:endParaRPr lang="en-US" sz="3200" b="1" baseline="-25000" dirty="0"/>
          </a:p>
        </p:txBody>
      </p:sp>
      <p:sp>
        <p:nvSpPr>
          <p:cNvPr id="44" name="Rectangle 43"/>
          <p:cNvSpPr/>
          <p:nvPr/>
        </p:nvSpPr>
        <p:spPr>
          <a:xfrm>
            <a:off x="5319709" y="5210177"/>
            <a:ext cx="3908091" cy="461665"/>
          </a:xfrm>
          <a:prstGeom prst="rect">
            <a:avLst/>
          </a:prstGeom>
        </p:spPr>
        <p:txBody>
          <a:bodyPr wrap="none">
            <a:spAutoFit/>
          </a:bodyPr>
          <a:lstStyle/>
          <a:p>
            <a:r>
              <a:rPr lang="en-GB" sz="2400" dirty="0">
                <a:latin typeface="Arial"/>
                <a:cs typeface="Arial"/>
              </a:rPr>
              <a:t>Motor torque T</a:t>
            </a:r>
            <a:r>
              <a:rPr lang="en-GB" sz="2400" baseline="-25000" dirty="0">
                <a:latin typeface="Arial"/>
                <a:cs typeface="Arial"/>
              </a:rPr>
              <a:t>m</a:t>
            </a:r>
            <a:r>
              <a:rPr lang="en-GB" sz="2400" dirty="0">
                <a:latin typeface="Arial"/>
                <a:cs typeface="Arial"/>
              </a:rPr>
              <a:t> is given by</a:t>
            </a:r>
            <a:endParaRPr lang="en-US" sz="2400" dirty="0">
              <a:latin typeface="Arial"/>
              <a:cs typeface="Arial"/>
            </a:endParaRPr>
          </a:p>
        </p:txBody>
      </p:sp>
      <p:graphicFrame>
        <p:nvGraphicFramePr>
          <p:cNvPr id="45" name="Object 44"/>
          <p:cNvGraphicFramePr>
            <a:graphicFrameLocks noChangeAspect="1"/>
          </p:cNvGraphicFramePr>
          <p:nvPr>
            <p:extLst>
              <p:ext uri="{D42A27DB-BD31-4B8C-83A1-F6EECF244321}">
                <p14:modId xmlns:p14="http://schemas.microsoft.com/office/powerpoint/2010/main" val="1504752737"/>
              </p:ext>
            </p:extLst>
          </p:nvPr>
        </p:nvGraphicFramePr>
        <p:xfrm>
          <a:off x="4146361" y="5731950"/>
          <a:ext cx="5727700" cy="635000"/>
        </p:xfrm>
        <a:graphic>
          <a:graphicData uri="http://schemas.openxmlformats.org/presentationml/2006/ole">
            <mc:AlternateContent xmlns:mc="http://schemas.openxmlformats.org/markup-compatibility/2006">
              <mc:Choice xmlns:v="urn:schemas-microsoft-com:vml" Requires="v">
                <p:oleObj spid="_x0000_s41050" name="Document" r:id="rId4" imgW="5727700" imgH="635000" progId="Word.Document.12">
                  <p:embed/>
                </p:oleObj>
              </mc:Choice>
              <mc:Fallback>
                <p:oleObj name="Document" r:id="rId4" imgW="5727700" imgH="635000" progId="Word.Document.12">
                  <p:embed/>
                  <p:pic>
                    <p:nvPicPr>
                      <p:cNvPr id="0" name=""/>
                      <p:cNvPicPr/>
                      <p:nvPr/>
                    </p:nvPicPr>
                    <p:blipFill>
                      <a:blip r:embed="rId5"/>
                      <a:stretch>
                        <a:fillRect/>
                      </a:stretch>
                    </p:blipFill>
                    <p:spPr>
                      <a:xfrm>
                        <a:off x="4146361" y="5731950"/>
                        <a:ext cx="5727700" cy="635000"/>
                      </a:xfrm>
                      <a:prstGeom prst="rect">
                        <a:avLst/>
                      </a:prstGeom>
                    </p:spPr>
                  </p:pic>
                </p:oleObj>
              </mc:Fallback>
            </mc:AlternateContent>
          </a:graphicData>
        </a:graphic>
      </p:graphicFrame>
    </p:spTree>
    <p:extLst>
      <p:ext uri="{BB962C8B-B14F-4D97-AF65-F5344CB8AC3E}">
        <p14:creationId xmlns:p14="http://schemas.microsoft.com/office/powerpoint/2010/main" val="8641293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p:bldP spid="9220" grpId="0"/>
      <p:bldP spid="9221" grpId="0"/>
      <p:bldP spid="9222" grpId="0" animBg="1"/>
      <p:bldP spid="9223" grpId="0"/>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50978" y="1294017"/>
            <a:ext cx="4707747" cy="4687967"/>
          </a:xfrm>
          <a:prstGeom prst="rect">
            <a:avLst/>
          </a:prstGeom>
        </p:spPr>
      </p:pic>
      <p:sp>
        <p:nvSpPr>
          <p:cNvPr id="7"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b="1" dirty="0" smtClean="0"/>
              <a:t>Multiple coils reduces torque ripple</a:t>
            </a:r>
            <a:endParaRPr lang="en-GB" sz="3200" b="1" dirty="0"/>
          </a:p>
        </p:txBody>
      </p:sp>
      <p:sp>
        <p:nvSpPr>
          <p:cNvPr id="8" name="Rectangle 7"/>
          <p:cNvSpPr/>
          <p:nvPr/>
        </p:nvSpPr>
        <p:spPr>
          <a:xfrm>
            <a:off x="-1" y="3606477"/>
            <a:ext cx="5248047" cy="49124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95262" y="3783508"/>
            <a:ext cx="4339312" cy="369332"/>
          </a:xfrm>
          <a:prstGeom prst="rect">
            <a:avLst/>
          </a:prstGeom>
        </p:spPr>
        <p:txBody>
          <a:bodyPr wrap="none">
            <a:spAutoFit/>
          </a:bodyPr>
          <a:lstStyle/>
          <a:p>
            <a:r>
              <a:rPr lang="en-GB" dirty="0" smtClean="0"/>
              <a:t>Overall torque summed from both coils</a:t>
            </a:r>
            <a:endParaRPr lang="en-US" dirty="0"/>
          </a:p>
        </p:txBody>
      </p:sp>
      <p:pic>
        <p:nvPicPr>
          <p:cNvPr id="10" name="Picture 9" descr="Small_DC_Motor_Roto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0891" y="1972291"/>
            <a:ext cx="4073763" cy="3055322"/>
          </a:xfrm>
          <a:prstGeom prst="rect">
            <a:avLst/>
          </a:prstGeom>
        </p:spPr>
      </p:pic>
      <p:sp>
        <p:nvSpPr>
          <p:cNvPr id="12" name="Rectangle 11"/>
          <p:cNvSpPr/>
          <p:nvPr/>
        </p:nvSpPr>
        <p:spPr>
          <a:xfrm>
            <a:off x="5875357" y="5217945"/>
            <a:ext cx="3228881" cy="646331"/>
          </a:xfrm>
          <a:prstGeom prst="rect">
            <a:avLst/>
          </a:prstGeom>
        </p:spPr>
        <p:txBody>
          <a:bodyPr wrap="none">
            <a:spAutoFit/>
          </a:bodyPr>
          <a:lstStyle/>
          <a:p>
            <a:r>
              <a:rPr lang="en-GB" dirty="0" smtClean="0"/>
              <a:t>Typical small armature </a:t>
            </a:r>
          </a:p>
          <a:p>
            <a:r>
              <a:rPr lang="en-GB" dirty="0" smtClean="0"/>
              <a:t>with multiple multi-turn coils</a:t>
            </a:r>
            <a:endParaRPr lang="en-US" dirty="0"/>
          </a:p>
        </p:txBody>
      </p:sp>
    </p:spTree>
    <p:extLst>
      <p:ext uri="{BB962C8B-B14F-4D97-AF65-F5344CB8AC3E}">
        <p14:creationId xmlns:p14="http://schemas.microsoft.com/office/powerpoint/2010/main" val="40519282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84359" y="6057553"/>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3</a:t>
            </a:fld>
            <a:endParaRPr lang="en-US">
              <a:solidFill>
                <a:schemeClr val="bg1"/>
              </a:solidFill>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2086801893"/>
              </p:ext>
            </p:extLst>
          </p:nvPr>
        </p:nvGraphicFramePr>
        <p:xfrm>
          <a:off x="3311525" y="3548063"/>
          <a:ext cx="2573338" cy="1873250"/>
        </p:xfrm>
        <a:graphic>
          <a:graphicData uri="http://schemas.openxmlformats.org/presentationml/2006/ole">
            <mc:AlternateContent xmlns:mc="http://schemas.openxmlformats.org/markup-compatibility/2006">
              <mc:Choice xmlns:v="urn:schemas-microsoft-com:vml" Requires="v">
                <p:oleObj spid="_x0000_s5340" name="Equation" r:id="rId3" imgW="533400" imgH="419100" progId="Equation.3">
                  <p:embed/>
                </p:oleObj>
              </mc:Choice>
              <mc:Fallback>
                <p:oleObj name="Equation" r:id="rId3" imgW="533400" imgH="419100" progId="Equation.3">
                  <p:embed/>
                  <p:pic>
                    <p:nvPicPr>
                      <p:cNvPr id="0" name=""/>
                      <p:cNvPicPr>
                        <a:picLocks noChangeAspect="1" noChangeArrowheads="1"/>
                      </p:cNvPicPr>
                      <p:nvPr/>
                    </p:nvPicPr>
                    <p:blipFill>
                      <a:blip r:embed="rId4"/>
                      <a:srcRect/>
                      <a:stretch>
                        <a:fillRect/>
                      </a:stretch>
                    </p:blipFill>
                    <p:spPr bwMode="auto">
                      <a:xfrm>
                        <a:off x="3311525" y="3548063"/>
                        <a:ext cx="2573338" cy="1873250"/>
                      </a:xfrm>
                      <a:prstGeom prst="rect">
                        <a:avLst/>
                      </a:prstGeom>
                      <a:noFill/>
                      <a:ln>
                        <a:noFill/>
                      </a:ln>
                      <a:effectLst/>
                      <a:extLst/>
                    </p:spPr>
                  </p:pic>
                </p:oleObj>
              </mc:Fallback>
            </mc:AlternateContent>
          </a:graphicData>
        </a:graphic>
      </p:graphicFrame>
      <p:sp>
        <p:nvSpPr>
          <p:cNvPr id="16" name="Rectangle 2"/>
          <p:cNvSpPr>
            <a:spLocks noChangeArrowheads="1"/>
          </p:cNvSpPr>
          <p:nvPr/>
        </p:nvSpPr>
        <p:spPr bwMode="auto">
          <a:xfrm>
            <a:off x="272524" y="4978195"/>
            <a:ext cx="9159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err="1">
                <a:latin typeface="Arial"/>
                <a:cs typeface="Arial"/>
              </a:rPr>
              <a:t>i</a:t>
            </a:r>
            <a:r>
              <a:rPr lang="en-US" sz="2400" dirty="0">
                <a:latin typeface="Arial"/>
                <a:cs typeface="Arial"/>
              </a:rPr>
              <a:t> is the current in A</a:t>
            </a:r>
          </a:p>
          <a:p>
            <a:pPr algn="l">
              <a:lnSpc>
                <a:spcPct val="80000"/>
              </a:lnSpc>
              <a:spcBef>
                <a:spcPct val="50000"/>
              </a:spcBef>
            </a:pPr>
            <a:r>
              <a:rPr lang="en-US" sz="2400" dirty="0" smtClean="0">
                <a:latin typeface="Arial"/>
                <a:cs typeface="Arial"/>
              </a:rPr>
              <a:t>v is voltage in V</a:t>
            </a:r>
          </a:p>
          <a:p>
            <a:pPr algn="l">
              <a:lnSpc>
                <a:spcPct val="80000"/>
              </a:lnSpc>
              <a:spcBef>
                <a:spcPct val="50000"/>
              </a:spcBef>
            </a:pPr>
            <a:r>
              <a:rPr lang="en-US" sz="2400" dirty="0">
                <a:latin typeface="Arial"/>
                <a:cs typeface="Arial"/>
              </a:rPr>
              <a:t>L</a:t>
            </a:r>
            <a:r>
              <a:rPr lang="en-US" sz="2400" dirty="0" smtClean="0">
                <a:latin typeface="Arial"/>
                <a:cs typeface="Arial"/>
              </a:rPr>
              <a:t> is the inductance in H</a:t>
            </a:r>
            <a:endParaRPr lang="en-US" sz="2400" dirty="0">
              <a:latin typeface="Arial"/>
              <a:cs typeface="Arial"/>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r="-1182" b="-1"/>
          <a:stretch/>
        </p:blipFill>
        <p:spPr>
          <a:xfrm>
            <a:off x="3191833" y="1089959"/>
            <a:ext cx="2829463" cy="2555688"/>
          </a:xfrm>
          <a:prstGeom prst="rect">
            <a:avLst/>
          </a:prstGeom>
        </p:spPr>
      </p:pic>
      <p:sp>
        <p:nvSpPr>
          <p:cNvPr id="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Electrical inductance</a:t>
            </a:r>
          </a:p>
        </p:txBody>
      </p:sp>
    </p:spTree>
    <p:extLst>
      <p:ext uri="{BB962C8B-B14F-4D97-AF65-F5344CB8AC3E}">
        <p14:creationId xmlns:p14="http://schemas.microsoft.com/office/powerpoint/2010/main" val="3304768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p:nvPr/>
        </p:nvPicPr>
        <p:blipFill>
          <a:blip r:embed="rId2">
            <a:extLst>
              <a:ext uri="{28A0092B-C50C-407E-A947-70E740481C1C}">
                <a14:useLocalDpi xmlns:a14="http://schemas.microsoft.com/office/drawing/2010/main" val="0"/>
              </a:ext>
            </a:extLst>
          </a:blip>
          <a:srcRect/>
          <a:stretch>
            <a:fillRect/>
          </a:stretch>
        </p:blipFill>
        <p:spPr bwMode="auto">
          <a:xfrm>
            <a:off x="5165100" y="153906"/>
            <a:ext cx="4740900" cy="3090340"/>
          </a:xfrm>
          <a:prstGeom prst="rect">
            <a:avLst/>
          </a:prstGeom>
          <a:noFill/>
          <a:ln>
            <a:noFill/>
          </a:ln>
        </p:spPr>
      </p:pic>
      <p:sp>
        <p:nvSpPr>
          <p:cNvPr id="35" name="Rectangle 3"/>
          <p:cNvSpPr txBox="1">
            <a:spLocks noChangeArrowheads="1"/>
          </p:cNvSpPr>
          <p:nvPr/>
        </p:nvSpPr>
        <p:spPr>
          <a:xfrm>
            <a:off x="495300" y="4724400"/>
            <a:ext cx="8915400"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endParaRPr lang="en-US" dirty="0"/>
          </a:p>
        </p:txBody>
      </p:sp>
      <p:sp>
        <p:nvSpPr>
          <p:cNvPr id="3" name="Rectangle 2"/>
          <p:cNvSpPr/>
          <p:nvPr/>
        </p:nvSpPr>
        <p:spPr>
          <a:xfrm>
            <a:off x="406402" y="4223139"/>
            <a:ext cx="9160932" cy="2308324"/>
          </a:xfrm>
          <a:prstGeom prst="rect">
            <a:avLst/>
          </a:prstGeom>
        </p:spPr>
        <p:txBody>
          <a:bodyPr wrap="square">
            <a:spAutoFit/>
          </a:bodyPr>
          <a:lstStyle/>
          <a:p>
            <a:pPr marL="285750" lvl="0" indent="-285750" algn="l">
              <a:buFont typeface="Arial"/>
              <a:buChar char="•"/>
            </a:pPr>
            <a:r>
              <a:rPr lang="en-GB" sz="2400" dirty="0"/>
              <a:t>R = Armature resistance				(in </a:t>
            </a:r>
            <a:r>
              <a:rPr lang="en-GB" sz="2400" dirty="0" smtClean="0"/>
              <a:t>ohms)	</a:t>
            </a:r>
            <a:endParaRPr lang="en-US" sz="2400" dirty="0"/>
          </a:p>
          <a:p>
            <a:pPr marL="285750" lvl="0" indent="-285750" algn="l">
              <a:buFont typeface="Arial"/>
              <a:buChar char="•"/>
            </a:pPr>
            <a:r>
              <a:rPr lang="en-GB" sz="2400" dirty="0"/>
              <a:t>L = </a:t>
            </a:r>
            <a:r>
              <a:rPr lang="en-GB" sz="2400" dirty="0">
                <a:latin typeface="Arial"/>
                <a:cs typeface="Arial"/>
              </a:rPr>
              <a:t>Armature</a:t>
            </a:r>
            <a:r>
              <a:rPr lang="en-GB" sz="2400" dirty="0"/>
              <a:t> inductance				(in Henrys)</a:t>
            </a:r>
            <a:endParaRPr lang="en-US" sz="2400" dirty="0"/>
          </a:p>
          <a:p>
            <a:pPr marL="285750" lvl="0" indent="-285750" algn="l">
              <a:buFont typeface="Arial"/>
              <a:buChar char="•"/>
            </a:pPr>
            <a:r>
              <a:rPr lang="en-GB" sz="2400" dirty="0"/>
              <a:t>J = Moment of inertia for the motor rotor	(kg.m2)</a:t>
            </a:r>
            <a:endParaRPr lang="en-US" sz="2400" dirty="0"/>
          </a:p>
          <a:p>
            <a:pPr marL="285750" lvl="0" indent="-285750" algn="l">
              <a:buFont typeface="Arial"/>
              <a:buChar char="•"/>
            </a:pPr>
            <a:r>
              <a:rPr lang="en-GB" sz="2400" dirty="0"/>
              <a:t>b = Motor viscous friction constant		(in </a:t>
            </a:r>
            <a:r>
              <a:rPr lang="en-GB" sz="2400" dirty="0" err="1"/>
              <a:t>N.m.s</a:t>
            </a:r>
            <a:r>
              <a:rPr lang="en-GB" sz="2400" dirty="0"/>
              <a:t>) </a:t>
            </a:r>
            <a:endParaRPr lang="en-US" sz="2400" dirty="0"/>
          </a:p>
          <a:p>
            <a:pPr marL="285750" lvl="0" indent="-285750" algn="l">
              <a:buFont typeface="Arial"/>
              <a:buChar char="•"/>
            </a:pPr>
            <a:r>
              <a:rPr lang="en-GB" sz="2400" dirty="0" err="1"/>
              <a:t>K</a:t>
            </a:r>
            <a:r>
              <a:rPr lang="en-GB" sz="2400" baseline="-25000" dirty="0" err="1"/>
              <a:t>t</a:t>
            </a:r>
            <a:r>
              <a:rPr lang="en-GB" sz="2400" baseline="-25000" dirty="0"/>
              <a:t> </a:t>
            </a:r>
            <a:r>
              <a:rPr lang="en-GB" sz="2400" dirty="0"/>
              <a:t>= Motor torque constant			(in </a:t>
            </a:r>
            <a:r>
              <a:rPr lang="en-GB" sz="2400" dirty="0" err="1"/>
              <a:t>N.m</a:t>
            </a:r>
            <a:r>
              <a:rPr lang="en-GB" sz="2400" dirty="0"/>
              <a:t>/A)</a:t>
            </a:r>
            <a:endParaRPr lang="en-US" sz="2400" dirty="0"/>
          </a:p>
          <a:p>
            <a:pPr marL="285750" lvl="0" indent="-285750" algn="l">
              <a:buFont typeface="Arial"/>
              <a:buChar char="•"/>
            </a:pPr>
            <a:r>
              <a:rPr lang="en-GB" sz="2400" dirty="0" err="1"/>
              <a:t>K</a:t>
            </a:r>
            <a:r>
              <a:rPr lang="en-GB" sz="2400" baseline="-25000" dirty="0" err="1"/>
              <a:t>e</a:t>
            </a:r>
            <a:r>
              <a:rPr lang="en-GB" sz="2400" dirty="0"/>
              <a:t> = Electromotive force constant		(in V/rad/sec)</a:t>
            </a:r>
            <a:endParaRPr lang="en-US" sz="2400" dirty="0"/>
          </a:p>
        </p:txBody>
      </p:sp>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DC motor dynamics</a:t>
            </a:r>
          </a:p>
        </p:txBody>
      </p:sp>
      <p:sp>
        <p:nvSpPr>
          <p:cNvPr id="7" name="Content Placeholder 2"/>
          <p:cNvSpPr txBox="1">
            <a:spLocks/>
          </p:cNvSpPr>
          <p:nvPr/>
        </p:nvSpPr>
        <p:spPr>
          <a:xfrm>
            <a:off x="0" y="1014543"/>
            <a:ext cx="5090398" cy="195890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latin typeface="Arial"/>
                <a:cs typeface="Arial"/>
              </a:rPr>
              <a:t>V applied voltage, I is the current drawn</a:t>
            </a:r>
          </a:p>
          <a:p>
            <a:r>
              <a:rPr lang="en-US" sz="2000" dirty="0" smtClean="0">
                <a:latin typeface="Arial"/>
                <a:cs typeface="Arial"/>
              </a:rPr>
              <a:t>R resistance of coil and brush contact</a:t>
            </a:r>
          </a:p>
          <a:p>
            <a:r>
              <a:rPr lang="en-US" sz="2000" dirty="0" smtClean="0">
                <a:latin typeface="Arial"/>
                <a:cs typeface="Arial"/>
              </a:rPr>
              <a:t>L is the coil inductance</a:t>
            </a:r>
          </a:p>
          <a:p>
            <a:r>
              <a:rPr lang="en-US" sz="2000" dirty="0" smtClean="0">
                <a:latin typeface="Arial"/>
                <a:cs typeface="Arial"/>
              </a:rPr>
              <a:t>EMF is back </a:t>
            </a:r>
            <a:r>
              <a:rPr lang="en-US" sz="2000" dirty="0" err="1" smtClean="0">
                <a:latin typeface="Arial"/>
                <a:cs typeface="Arial"/>
              </a:rPr>
              <a:t>emf</a:t>
            </a:r>
            <a:r>
              <a:rPr lang="en-US" sz="2000" dirty="0" smtClean="0">
                <a:latin typeface="Arial"/>
                <a:cs typeface="Arial"/>
              </a:rPr>
              <a:t> of motor</a:t>
            </a:r>
          </a:p>
          <a:p>
            <a:endParaRPr lang="en-US" sz="2000" dirty="0">
              <a:latin typeface="Arial"/>
              <a:cs typeface="Arial"/>
            </a:endParaRPr>
          </a:p>
          <a:p>
            <a:r>
              <a:rPr lang="en-US" sz="2000" dirty="0" smtClean="0">
                <a:solidFill>
                  <a:srgbClr val="FF0000"/>
                </a:solidFill>
                <a:latin typeface="Arial"/>
                <a:cs typeface="Arial"/>
              </a:rPr>
              <a:t>Lets relate output speed of motor to the applied voltage!</a:t>
            </a:r>
          </a:p>
        </p:txBody>
      </p:sp>
    </p:spTree>
    <p:extLst>
      <p:ext uri="{BB962C8B-B14F-4D97-AF65-F5344CB8AC3E}">
        <p14:creationId xmlns:p14="http://schemas.microsoft.com/office/powerpoint/2010/main" val="113682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4267204" y="146544"/>
            <a:ext cx="5486400" cy="3652837"/>
          </a:xfrm>
          <a:prstGeom prst="rect">
            <a:avLst/>
          </a:prstGeom>
          <a:noFill/>
          <a:ln>
            <a:noFill/>
          </a:ln>
        </p:spPr>
      </p:pic>
      <p:sp>
        <p:nvSpPr>
          <p:cNvPr id="35" name="Rectangle 3"/>
          <p:cNvSpPr txBox="1">
            <a:spLocks noChangeArrowheads="1"/>
          </p:cNvSpPr>
          <p:nvPr/>
        </p:nvSpPr>
        <p:spPr>
          <a:xfrm>
            <a:off x="495300" y="4724400"/>
            <a:ext cx="8915400"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endParaRPr lang="en-US" dirty="0"/>
          </a:p>
        </p:txBody>
      </p:sp>
      <p:sp>
        <p:nvSpPr>
          <p:cNvPr id="4" name="Rectangle 3"/>
          <p:cNvSpPr/>
          <p:nvPr/>
        </p:nvSpPr>
        <p:spPr>
          <a:xfrm>
            <a:off x="214378" y="813679"/>
            <a:ext cx="4054300" cy="1015663"/>
          </a:xfrm>
          <a:prstGeom prst="rect">
            <a:avLst/>
          </a:prstGeom>
        </p:spPr>
        <p:txBody>
          <a:bodyPr wrap="square">
            <a:spAutoFit/>
          </a:bodyPr>
          <a:lstStyle/>
          <a:p>
            <a:pPr algn="l"/>
            <a:r>
              <a:rPr lang="en-GB" sz="2000" dirty="0">
                <a:latin typeface="Arial"/>
                <a:cs typeface="Arial"/>
              </a:rPr>
              <a:t>Motor torque T</a:t>
            </a:r>
            <a:r>
              <a:rPr lang="en-GB" sz="2000" baseline="-25000" dirty="0">
                <a:latin typeface="Arial"/>
                <a:cs typeface="Arial"/>
              </a:rPr>
              <a:t>m</a:t>
            </a:r>
            <a:r>
              <a:rPr lang="en-GB" sz="2000" dirty="0">
                <a:latin typeface="Arial"/>
                <a:cs typeface="Arial"/>
              </a:rPr>
              <a:t> is given </a:t>
            </a:r>
            <a:r>
              <a:rPr lang="en-GB" sz="2000" dirty="0" smtClean="0">
                <a:latin typeface="Arial"/>
                <a:cs typeface="Arial"/>
              </a:rPr>
              <a:t>by the current multiplied by the torque constant of the motor</a:t>
            </a:r>
            <a:endParaRPr lang="en-US" sz="2000" dirty="0">
              <a:latin typeface="Arial"/>
              <a:cs typeface="Aria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756724861"/>
              </p:ext>
            </p:extLst>
          </p:nvPr>
        </p:nvGraphicFramePr>
        <p:xfrm>
          <a:off x="248792" y="1919252"/>
          <a:ext cx="1549400" cy="495300"/>
        </p:xfrm>
        <a:graphic>
          <a:graphicData uri="http://schemas.openxmlformats.org/presentationml/2006/ole">
            <mc:AlternateContent xmlns:mc="http://schemas.openxmlformats.org/markup-compatibility/2006">
              <mc:Choice xmlns:v="urn:schemas-microsoft-com:vml" Requires="v">
                <p:oleObj spid="_x0000_s39245" name="Document" r:id="rId4" imgW="1549400" imgH="495300" progId="Word.Document.12">
                  <p:embed/>
                </p:oleObj>
              </mc:Choice>
              <mc:Fallback>
                <p:oleObj name="Document" r:id="rId4" imgW="1549400" imgH="495300" progId="Word.Document.12">
                  <p:embed/>
                  <p:pic>
                    <p:nvPicPr>
                      <p:cNvPr id="0" name=""/>
                      <p:cNvPicPr/>
                      <p:nvPr/>
                    </p:nvPicPr>
                    <p:blipFill>
                      <a:blip r:embed="rId5"/>
                      <a:stretch>
                        <a:fillRect/>
                      </a:stretch>
                    </p:blipFill>
                    <p:spPr>
                      <a:xfrm>
                        <a:off x="248792" y="1919252"/>
                        <a:ext cx="1549400" cy="495300"/>
                      </a:xfrm>
                      <a:prstGeom prst="rect">
                        <a:avLst/>
                      </a:prstGeom>
                    </p:spPr>
                  </p:pic>
                </p:oleObj>
              </mc:Fallback>
            </mc:AlternateContent>
          </a:graphicData>
        </a:graphic>
      </p:graphicFrame>
      <p:sp>
        <p:nvSpPr>
          <p:cNvPr id="6" name="Rectangle 5"/>
          <p:cNvSpPr/>
          <p:nvPr/>
        </p:nvSpPr>
        <p:spPr>
          <a:xfrm>
            <a:off x="213137" y="2531039"/>
            <a:ext cx="3788748" cy="1015663"/>
          </a:xfrm>
          <a:prstGeom prst="rect">
            <a:avLst/>
          </a:prstGeom>
        </p:spPr>
        <p:txBody>
          <a:bodyPr wrap="square">
            <a:spAutoFit/>
          </a:bodyPr>
          <a:lstStyle/>
          <a:p>
            <a:pPr algn="l"/>
            <a:r>
              <a:rPr lang="en-GB" sz="2000" dirty="0">
                <a:latin typeface="Arial"/>
                <a:cs typeface="Arial"/>
              </a:rPr>
              <a:t>Mechanical resisting torque </a:t>
            </a:r>
            <a:r>
              <a:rPr lang="en-GB" sz="2000" dirty="0" err="1">
                <a:latin typeface="Arial"/>
                <a:cs typeface="Arial"/>
              </a:rPr>
              <a:t>T</a:t>
            </a:r>
            <a:r>
              <a:rPr lang="en-GB" sz="2000" baseline="-25000" dirty="0" err="1">
                <a:latin typeface="Arial"/>
                <a:cs typeface="Arial"/>
              </a:rPr>
              <a:t>r</a:t>
            </a:r>
            <a:r>
              <a:rPr lang="en-GB" sz="2000" dirty="0">
                <a:latin typeface="Arial"/>
                <a:cs typeface="Arial"/>
              </a:rPr>
              <a:t> is given </a:t>
            </a:r>
            <a:r>
              <a:rPr lang="en-GB" sz="2000" dirty="0" smtClean="0">
                <a:latin typeface="Arial"/>
                <a:cs typeface="Arial"/>
              </a:rPr>
              <a:t>by inertia and viscous friction</a:t>
            </a:r>
            <a:endParaRPr lang="en-US" sz="2000" dirty="0">
              <a:latin typeface="Arial"/>
              <a:cs typeface="Aria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02120995"/>
              </p:ext>
            </p:extLst>
          </p:nvPr>
        </p:nvGraphicFramePr>
        <p:xfrm>
          <a:off x="-96045" y="3386633"/>
          <a:ext cx="5727700" cy="1054100"/>
        </p:xfrm>
        <a:graphic>
          <a:graphicData uri="http://schemas.openxmlformats.org/presentationml/2006/ole">
            <mc:AlternateContent xmlns:mc="http://schemas.openxmlformats.org/markup-compatibility/2006">
              <mc:Choice xmlns:v="urn:schemas-microsoft-com:vml" Requires="v">
                <p:oleObj spid="_x0000_s39246" name="Document" r:id="rId6" imgW="5727700" imgH="1054100" progId="Word.Document.12">
                  <p:embed/>
                </p:oleObj>
              </mc:Choice>
              <mc:Fallback>
                <p:oleObj name="Document" r:id="rId6" imgW="5727700" imgH="1054100" progId="Word.Document.12">
                  <p:embed/>
                  <p:pic>
                    <p:nvPicPr>
                      <p:cNvPr id="0" name=""/>
                      <p:cNvPicPr/>
                      <p:nvPr/>
                    </p:nvPicPr>
                    <p:blipFill>
                      <a:blip r:embed="rId7"/>
                      <a:stretch>
                        <a:fillRect/>
                      </a:stretch>
                    </p:blipFill>
                    <p:spPr>
                      <a:xfrm>
                        <a:off x="-96045" y="3386633"/>
                        <a:ext cx="5727700" cy="1054100"/>
                      </a:xfrm>
                      <a:prstGeom prst="rect">
                        <a:avLst/>
                      </a:prstGeom>
                    </p:spPr>
                  </p:pic>
                </p:oleObj>
              </mc:Fallback>
            </mc:AlternateContent>
          </a:graphicData>
        </a:graphic>
      </p:graphicFrame>
      <p:sp>
        <p:nvSpPr>
          <p:cNvPr id="8" name="Rectangle 7"/>
          <p:cNvSpPr/>
          <p:nvPr/>
        </p:nvSpPr>
        <p:spPr>
          <a:xfrm>
            <a:off x="109680" y="4189554"/>
            <a:ext cx="6486471" cy="400110"/>
          </a:xfrm>
          <a:prstGeom prst="rect">
            <a:avLst/>
          </a:prstGeom>
        </p:spPr>
        <p:txBody>
          <a:bodyPr wrap="none">
            <a:spAutoFit/>
          </a:bodyPr>
          <a:lstStyle/>
          <a:p>
            <a:r>
              <a:rPr lang="en-GB" sz="2000" dirty="0" smtClean="0">
                <a:latin typeface="Arial"/>
                <a:cs typeface="Arial"/>
              </a:rPr>
              <a:t>Therefore equating the two terms gives torque equation</a:t>
            </a:r>
            <a:endParaRPr lang="en-US" sz="2000" dirty="0">
              <a:latin typeface="Arial"/>
              <a:cs typeface="Arial"/>
            </a:endParaRPr>
          </a:p>
        </p:txBody>
      </p:sp>
      <p:sp>
        <p:nvSpPr>
          <p:cNvPr id="12"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DC motor dynamics</a:t>
            </a:r>
          </a:p>
        </p:txBody>
      </p:sp>
      <p:graphicFrame>
        <p:nvGraphicFramePr>
          <p:cNvPr id="11" name="Object 10"/>
          <p:cNvGraphicFramePr>
            <a:graphicFrameLocks noChangeAspect="1"/>
          </p:cNvGraphicFramePr>
          <p:nvPr>
            <p:extLst>
              <p:ext uri="{D42A27DB-BD31-4B8C-83A1-F6EECF244321}">
                <p14:modId xmlns:p14="http://schemas.microsoft.com/office/powerpoint/2010/main" val="2087654322"/>
              </p:ext>
            </p:extLst>
          </p:nvPr>
        </p:nvGraphicFramePr>
        <p:xfrm>
          <a:off x="317150" y="4617206"/>
          <a:ext cx="3127375" cy="992188"/>
        </p:xfrm>
        <a:graphic>
          <a:graphicData uri="http://schemas.openxmlformats.org/presentationml/2006/ole">
            <mc:AlternateContent xmlns:mc="http://schemas.openxmlformats.org/markup-compatibility/2006">
              <mc:Choice xmlns:v="urn:schemas-microsoft-com:vml" Requires="v">
                <p:oleObj spid="_x0000_s39247" name="Equation" r:id="rId8" imgW="1320800" imgH="419100" progId="Equation.3">
                  <p:embed/>
                </p:oleObj>
              </mc:Choice>
              <mc:Fallback>
                <p:oleObj name="Equation" r:id="rId8" imgW="1320800" imgH="419100" progId="Equation.3">
                  <p:embed/>
                  <p:pic>
                    <p:nvPicPr>
                      <p:cNvPr id="0" name=""/>
                      <p:cNvPicPr/>
                      <p:nvPr/>
                    </p:nvPicPr>
                    <p:blipFill>
                      <a:blip r:embed="rId9"/>
                      <a:stretch>
                        <a:fillRect/>
                      </a:stretch>
                    </p:blipFill>
                    <p:spPr>
                      <a:xfrm>
                        <a:off x="317150" y="4617206"/>
                        <a:ext cx="3127375" cy="992188"/>
                      </a:xfrm>
                      <a:prstGeom prst="rect">
                        <a:avLst/>
                      </a:prstGeom>
                    </p:spPr>
                  </p:pic>
                </p:oleObj>
              </mc:Fallback>
            </mc:AlternateContent>
          </a:graphicData>
        </a:graphic>
      </p:graphicFrame>
      <p:sp>
        <p:nvSpPr>
          <p:cNvPr id="14" name="Rectangle 13"/>
          <p:cNvSpPr/>
          <p:nvPr/>
        </p:nvSpPr>
        <p:spPr>
          <a:xfrm>
            <a:off x="212234" y="5556807"/>
            <a:ext cx="3450033" cy="400110"/>
          </a:xfrm>
          <a:prstGeom prst="rect">
            <a:avLst/>
          </a:prstGeom>
        </p:spPr>
        <p:txBody>
          <a:bodyPr wrap="none">
            <a:spAutoFit/>
          </a:bodyPr>
          <a:lstStyle/>
          <a:p>
            <a:r>
              <a:rPr lang="en-GB" sz="2000" dirty="0" smtClean="0">
                <a:latin typeface="Arial"/>
                <a:cs typeface="Arial"/>
              </a:rPr>
              <a:t>Rearranging torque equation</a:t>
            </a:r>
            <a:endParaRPr lang="en-US" sz="2000" dirty="0">
              <a:latin typeface="Arial"/>
              <a:cs typeface="Arial"/>
            </a:endParaRPr>
          </a:p>
        </p:txBody>
      </p:sp>
      <p:graphicFrame>
        <p:nvGraphicFramePr>
          <p:cNvPr id="15" name="Object 14"/>
          <p:cNvGraphicFramePr>
            <a:graphicFrameLocks noChangeAspect="1"/>
          </p:cNvGraphicFramePr>
          <p:nvPr>
            <p:extLst>
              <p:ext uri="{D42A27DB-BD31-4B8C-83A1-F6EECF244321}">
                <p14:modId xmlns:p14="http://schemas.microsoft.com/office/powerpoint/2010/main" val="4104608360"/>
              </p:ext>
            </p:extLst>
          </p:nvPr>
        </p:nvGraphicFramePr>
        <p:xfrm>
          <a:off x="249407" y="5865812"/>
          <a:ext cx="3786188" cy="992188"/>
        </p:xfrm>
        <a:graphic>
          <a:graphicData uri="http://schemas.openxmlformats.org/presentationml/2006/ole">
            <mc:AlternateContent xmlns:mc="http://schemas.openxmlformats.org/markup-compatibility/2006">
              <mc:Choice xmlns:v="urn:schemas-microsoft-com:vml" Requires="v">
                <p:oleObj spid="_x0000_s39248" name="Equation" r:id="rId10" imgW="1600200" imgH="419100" progId="Equation.3">
                  <p:embed/>
                </p:oleObj>
              </mc:Choice>
              <mc:Fallback>
                <p:oleObj name="Equation" r:id="rId10" imgW="1600200" imgH="419100" progId="Equation.3">
                  <p:embed/>
                  <p:pic>
                    <p:nvPicPr>
                      <p:cNvPr id="0" name=""/>
                      <p:cNvPicPr/>
                      <p:nvPr/>
                    </p:nvPicPr>
                    <p:blipFill>
                      <a:blip r:embed="rId11"/>
                      <a:stretch>
                        <a:fillRect/>
                      </a:stretch>
                    </p:blipFill>
                    <p:spPr>
                      <a:xfrm>
                        <a:off x="249407" y="5865812"/>
                        <a:ext cx="3786188" cy="992188"/>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22166175"/>
              </p:ext>
            </p:extLst>
          </p:nvPr>
        </p:nvGraphicFramePr>
        <p:xfrm>
          <a:off x="4248218" y="5766774"/>
          <a:ext cx="3756025" cy="992188"/>
        </p:xfrm>
        <a:graphic>
          <a:graphicData uri="http://schemas.openxmlformats.org/presentationml/2006/ole">
            <mc:AlternateContent xmlns:mc="http://schemas.openxmlformats.org/markup-compatibility/2006">
              <mc:Choice xmlns:v="urn:schemas-microsoft-com:vml" Requires="v">
                <p:oleObj spid="_x0000_s39249" name="Equation" r:id="rId12" imgW="1587500" imgH="419100" progId="Equation.DSMT4">
                  <p:embed/>
                </p:oleObj>
              </mc:Choice>
              <mc:Fallback>
                <p:oleObj name="Equation" r:id="rId12" imgW="1587500" imgH="419100" progId="Equation.DSMT4">
                  <p:embed/>
                  <p:pic>
                    <p:nvPicPr>
                      <p:cNvPr id="0" name=""/>
                      <p:cNvPicPr/>
                      <p:nvPr/>
                    </p:nvPicPr>
                    <p:blipFill>
                      <a:blip r:embed="rId13"/>
                      <a:stretch>
                        <a:fillRect/>
                      </a:stretch>
                    </p:blipFill>
                    <p:spPr>
                      <a:xfrm>
                        <a:off x="4248218" y="5766774"/>
                        <a:ext cx="3756025" cy="992188"/>
                      </a:xfrm>
                      <a:prstGeom prst="rect">
                        <a:avLst/>
                      </a:prstGeom>
                    </p:spPr>
                  </p:pic>
                </p:oleObj>
              </mc:Fallback>
            </mc:AlternateContent>
          </a:graphicData>
        </a:graphic>
      </p:graphicFrame>
    </p:spTree>
    <p:extLst>
      <p:ext uri="{BB962C8B-B14F-4D97-AF65-F5344CB8AC3E}">
        <p14:creationId xmlns:p14="http://schemas.microsoft.com/office/powerpoint/2010/main" val="15487480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3">
            <a:extLst>
              <a:ext uri="{28A0092B-C50C-407E-A947-70E740481C1C}">
                <a14:useLocalDpi xmlns:a14="http://schemas.microsoft.com/office/drawing/2010/main" val="0"/>
              </a:ext>
            </a:extLst>
          </a:blip>
          <a:srcRect/>
          <a:stretch>
            <a:fillRect/>
          </a:stretch>
        </p:blipFill>
        <p:spPr bwMode="auto">
          <a:xfrm>
            <a:off x="4267204" y="292638"/>
            <a:ext cx="5486400" cy="3652837"/>
          </a:xfrm>
          <a:prstGeom prst="rect">
            <a:avLst/>
          </a:prstGeom>
          <a:noFill/>
          <a:ln>
            <a:noFill/>
          </a:ln>
        </p:spPr>
      </p:pic>
      <p:sp>
        <p:nvSpPr>
          <p:cNvPr id="35" name="Rectangle 3"/>
          <p:cNvSpPr txBox="1">
            <a:spLocks noChangeArrowheads="1"/>
          </p:cNvSpPr>
          <p:nvPr/>
        </p:nvSpPr>
        <p:spPr>
          <a:xfrm>
            <a:off x="495300" y="4724400"/>
            <a:ext cx="8915400" cy="13716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endParaRPr lang="en-US" dirty="0"/>
          </a:p>
        </p:txBody>
      </p:sp>
      <p:sp>
        <p:nvSpPr>
          <p:cNvPr id="2" name="Rectangle 1"/>
          <p:cNvSpPr/>
          <p:nvPr/>
        </p:nvSpPr>
        <p:spPr>
          <a:xfrm>
            <a:off x="181419" y="1661579"/>
            <a:ext cx="3703078" cy="707886"/>
          </a:xfrm>
          <a:prstGeom prst="rect">
            <a:avLst/>
          </a:prstGeom>
        </p:spPr>
        <p:txBody>
          <a:bodyPr wrap="square">
            <a:spAutoFit/>
          </a:bodyPr>
          <a:lstStyle/>
          <a:p>
            <a:pPr algn="l"/>
            <a:r>
              <a:rPr lang="en-GB" sz="2000" dirty="0">
                <a:latin typeface="Arial"/>
                <a:cs typeface="Arial"/>
              </a:rPr>
              <a:t>Summing voltages </a:t>
            </a:r>
            <a:r>
              <a:rPr lang="en-GB" sz="2000" dirty="0" smtClean="0">
                <a:latin typeface="Arial"/>
                <a:cs typeface="Arial"/>
              </a:rPr>
              <a:t>around the circuit gives voltage equation</a:t>
            </a:r>
            <a:endParaRPr lang="en-US" sz="2000" dirty="0">
              <a:latin typeface="Arial"/>
              <a:cs typeface="Arial"/>
            </a:endParaRPr>
          </a:p>
        </p:txBody>
      </p:sp>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DC motor dynamics</a:t>
            </a:r>
          </a:p>
        </p:txBody>
      </p:sp>
      <p:graphicFrame>
        <p:nvGraphicFramePr>
          <p:cNvPr id="7" name="Object 6"/>
          <p:cNvGraphicFramePr>
            <a:graphicFrameLocks noChangeAspect="1"/>
          </p:cNvGraphicFramePr>
          <p:nvPr>
            <p:extLst>
              <p:ext uri="{D42A27DB-BD31-4B8C-83A1-F6EECF244321}">
                <p14:modId xmlns:p14="http://schemas.microsoft.com/office/powerpoint/2010/main" val="563757058"/>
              </p:ext>
            </p:extLst>
          </p:nvPr>
        </p:nvGraphicFramePr>
        <p:xfrm>
          <a:off x="141100" y="2871090"/>
          <a:ext cx="3940175" cy="931862"/>
        </p:xfrm>
        <a:graphic>
          <a:graphicData uri="http://schemas.openxmlformats.org/presentationml/2006/ole">
            <mc:AlternateContent xmlns:mc="http://schemas.openxmlformats.org/markup-compatibility/2006">
              <mc:Choice xmlns:v="urn:schemas-microsoft-com:vml" Requires="v">
                <p:oleObj spid="_x0000_s40107" name="Equation" r:id="rId4" imgW="1663700" imgH="393700" progId="Equation.3">
                  <p:embed/>
                </p:oleObj>
              </mc:Choice>
              <mc:Fallback>
                <p:oleObj name="Equation" r:id="rId4" imgW="1663700" imgH="393700" progId="Equation.3">
                  <p:embed/>
                  <p:pic>
                    <p:nvPicPr>
                      <p:cNvPr id="0" name=""/>
                      <p:cNvPicPr/>
                      <p:nvPr/>
                    </p:nvPicPr>
                    <p:blipFill>
                      <a:blip r:embed="rId5"/>
                      <a:stretch>
                        <a:fillRect/>
                      </a:stretch>
                    </p:blipFill>
                    <p:spPr>
                      <a:xfrm>
                        <a:off x="141100" y="2871090"/>
                        <a:ext cx="3940175" cy="93186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563673305"/>
              </p:ext>
            </p:extLst>
          </p:nvPr>
        </p:nvGraphicFramePr>
        <p:xfrm>
          <a:off x="177800" y="4178300"/>
          <a:ext cx="4570413" cy="931863"/>
        </p:xfrm>
        <a:graphic>
          <a:graphicData uri="http://schemas.openxmlformats.org/presentationml/2006/ole">
            <mc:AlternateContent xmlns:mc="http://schemas.openxmlformats.org/markup-compatibility/2006">
              <mc:Choice xmlns:v="urn:schemas-microsoft-com:vml" Requires="v">
                <p:oleObj spid="_x0000_s40108" name="Equation" r:id="rId6" imgW="1930400" imgH="393700" progId="Equation.3">
                  <p:embed/>
                </p:oleObj>
              </mc:Choice>
              <mc:Fallback>
                <p:oleObj name="Equation" r:id="rId6" imgW="1930400" imgH="393700" progId="Equation.3">
                  <p:embed/>
                  <p:pic>
                    <p:nvPicPr>
                      <p:cNvPr id="0" name=""/>
                      <p:cNvPicPr/>
                      <p:nvPr/>
                    </p:nvPicPr>
                    <p:blipFill>
                      <a:blip r:embed="rId7"/>
                      <a:stretch>
                        <a:fillRect/>
                      </a:stretch>
                    </p:blipFill>
                    <p:spPr>
                      <a:xfrm>
                        <a:off x="177800" y="4178300"/>
                        <a:ext cx="4570413" cy="931863"/>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99350548"/>
              </p:ext>
            </p:extLst>
          </p:nvPr>
        </p:nvGraphicFramePr>
        <p:xfrm>
          <a:off x="214144" y="5317843"/>
          <a:ext cx="4781550" cy="931862"/>
        </p:xfrm>
        <a:graphic>
          <a:graphicData uri="http://schemas.openxmlformats.org/presentationml/2006/ole">
            <mc:AlternateContent xmlns:mc="http://schemas.openxmlformats.org/markup-compatibility/2006">
              <mc:Choice xmlns:v="urn:schemas-microsoft-com:vml" Requires="v">
                <p:oleObj spid="_x0000_s40109" name="Equation" r:id="rId8" imgW="2019300" imgH="393700" progId="Equation.3">
                  <p:embed/>
                </p:oleObj>
              </mc:Choice>
              <mc:Fallback>
                <p:oleObj name="Equation" r:id="rId8" imgW="2019300" imgH="393700" progId="Equation.3">
                  <p:embed/>
                  <p:pic>
                    <p:nvPicPr>
                      <p:cNvPr id="0" name=""/>
                      <p:cNvPicPr/>
                      <p:nvPr/>
                    </p:nvPicPr>
                    <p:blipFill>
                      <a:blip r:embed="rId9"/>
                      <a:stretch>
                        <a:fillRect/>
                      </a:stretch>
                    </p:blipFill>
                    <p:spPr>
                      <a:xfrm>
                        <a:off x="214144" y="5317843"/>
                        <a:ext cx="4781550" cy="931862"/>
                      </a:xfrm>
                      <a:prstGeom prst="rect">
                        <a:avLst/>
                      </a:prstGeom>
                    </p:spPr>
                  </p:pic>
                </p:oleObj>
              </mc:Fallback>
            </mc:AlternateContent>
          </a:graphicData>
        </a:graphic>
      </p:graphicFrame>
    </p:spTree>
    <p:extLst>
      <p:ext uri="{BB962C8B-B14F-4D97-AF65-F5344CB8AC3E}">
        <p14:creationId xmlns:p14="http://schemas.microsoft.com/office/powerpoint/2010/main" val="159846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State space DC </a:t>
            </a:r>
            <a:r>
              <a:rPr lang="en-US" sz="3600" b="1" dirty="0"/>
              <a:t>motor dynamics</a:t>
            </a:r>
          </a:p>
        </p:txBody>
      </p:sp>
      <p:sp>
        <p:nvSpPr>
          <p:cNvPr id="6" name="Rectangle 5"/>
          <p:cNvSpPr/>
          <p:nvPr/>
        </p:nvSpPr>
        <p:spPr>
          <a:xfrm>
            <a:off x="377321" y="509017"/>
            <a:ext cx="1775246" cy="461665"/>
          </a:xfrm>
          <a:prstGeom prst="rect">
            <a:avLst/>
          </a:prstGeom>
        </p:spPr>
        <p:txBody>
          <a:bodyPr wrap="none">
            <a:spAutoFit/>
          </a:bodyPr>
          <a:lstStyle/>
          <a:p>
            <a:r>
              <a:rPr lang="en-GB" sz="2400" dirty="0" smtClean="0">
                <a:latin typeface="Arial"/>
                <a:cs typeface="Arial"/>
              </a:rPr>
              <a:t>Now writing</a:t>
            </a:r>
            <a:endParaRPr lang="en-US" sz="2400" dirty="0">
              <a:latin typeface="Arial"/>
              <a:cs typeface="Arial"/>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1083149201"/>
              </p:ext>
            </p:extLst>
          </p:nvPr>
        </p:nvGraphicFramePr>
        <p:xfrm>
          <a:off x="463186" y="1115745"/>
          <a:ext cx="2254250" cy="1052512"/>
        </p:xfrm>
        <a:graphic>
          <a:graphicData uri="http://schemas.openxmlformats.org/presentationml/2006/ole">
            <mc:AlternateContent xmlns:mc="http://schemas.openxmlformats.org/markup-compatibility/2006">
              <mc:Choice xmlns:v="urn:schemas-microsoft-com:vml" Requires="v">
                <p:oleObj spid="_x0000_s100607" name="Equation" r:id="rId3" imgW="952500" imgH="444500" progId="Equation.3">
                  <p:embed/>
                </p:oleObj>
              </mc:Choice>
              <mc:Fallback>
                <p:oleObj name="Equation" r:id="rId3" imgW="952500" imgH="444500" progId="Equation.3">
                  <p:embed/>
                  <p:pic>
                    <p:nvPicPr>
                      <p:cNvPr id="0" name=""/>
                      <p:cNvPicPr/>
                      <p:nvPr/>
                    </p:nvPicPr>
                    <p:blipFill>
                      <a:blip r:embed="rId4"/>
                      <a:stretch>
                        <a:fillRect/>
                      </a:stretch>
                    </p:blipFill>
                    <p:spPr>
                      <a:xfrm>
                        <a:off x="463186" y="1115745"/>
                        <a:ext cx="2254250" cy="105251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486337926"/>
              </p:ext>
            </p:extLst>
          </p:nvPr>
        </p:nvGraphicFramePr>
        <p:xfrm>
          <a:off x="506413" y="5476875"/>
          <a:ext cx="5502275" cy="931863"/>
        </p:xfrm>
        <a:graphic>
          <a:graphicData uri="http://schemas.openxmlformats.org/presentationml/2006/ole">
            <mc:AlternateContent xmlns:mc="http://schemas.openxmlformats.org/markup-compatibility/2006">
              <mc:Choice xmlns:v="urn:schemas-microsoft-com:vml" Requires="v">
                <p:oleObj spid="_x0000_s100608" name="Equation" r:id="rId5" imgW="2324100" imgH="393700" progId="Equation.3">
                  <p:embed/>
                </p:oleObj>
              </mc:Choice>
              <mc:Fallback>
                <p:oleObj name="Equation" r:id="rId5" imgW="2324100" imgH="393700" progId="Equation.3">
                  <p:embed/>
                  <p:pic>
                    <p:nvPicPr>
                      <p:cNvPr id="0" name=""/>
                      <p:cNvPicPr/>
                      <p:nvPr/>
                    </p:nvPicPr>
                    <p:blipFill>
                      <a:blip r:embed="rId6"/>
                      <a:stretch>
                        <a:fillRect/>
                      </a:stretch>
                    </p:blipFill>
                    <p:spPr>
                      <a:xfrm>
                        <a:off x="506413" y="5476875"/>
                        <a:ext cx="5502275" cy="931863"/>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002230909"/>
              </p:ext>
            </p:extLst>
          </p:nvPr>
        </p:nvGraphicFramePr>
        <p:xfrm>
          <a:off x="187325" y="2551113"/>
          <a:ext cx="4386263" cy="1022350"/>
        </p:xfrm>
        <a:graphic>
          <a:graphicData uri="http://schemas.openxmlformats.org/presentationml/2006/ole">
            <mc:AlternateContent xmlns:mc="http://schemas.openxmlformats.org/markup-compatibility/2006">
              <mc:Choice xmlns:v="urn:schemas-microsoft-com:vml" Requires="v">
                <p:oleObj spid="_x0000_s100609" name="Equation" r:id="rId7" imgW="1854200" imgH="431800" progId="Equation.DSMT4">
                  <p:embed/>
                </p:oleObj>
              </mc:Choice>
              <mc:Fallback>
                <p:oleObj name="Equation" r:id="rId7" imgW="1854200" imgH="431800" progId="Equation.DSMT4">
                  <p:embed/>
                  <p:pic>
                    <p:nvPicPr>
                      <p:cNvPr id="0" name=""/>
                      <p:cNvPicPr/>
                      <p:nvPr/>
                    </p:nvPicPr>
                    <p:blipFill>
                      <a:blip r:embed="rId8"/>
                      <a:stretch>
                        <a:fillRect/>
                      </a:stretch>
                    </p:blipFill>
                    <p:spPr>
                      <a:xfrm>
                        <a:off x="187325" y="2551113"/>
                        <a:ext cx="4386263" cy="102235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975542076"/>
              </p:ext>
            </p:extLst>
          </p:nvPr>
        </p:nvGraphicFramePr>
        <p:xfrm>
          <a:off x="519022" y="4275188"/>
          <a:ext cx="1957388" cy="931863"/>
        </p:xfrm>
        <a:graphic>
          <a:graphicData uri="http://schemas.openxmlformats.org/presentationml/2006/ole">
            <mc:AlternateContent xmlns:mc="http://schemas.openxmlformats.org/markup-compatibility/2006">
              <mc:Choice xmlns:v="urn:schemas-microsoft-com:vml" Requires="v">
                <p:oleObj spid="_x0000_s100610" name="Equation" r:id="rId9" imgW="825500" imgH="393700" progId="Equation.DSMT4">
                  <p:embed/>
                </p:oleObj>
              </mc:Choice>
              <mc:Fallback>
                <p:oleObj name="Equation" r:id="rId9" imgW="825500" imgH="393700" progId="Equation.DSMT4">
                  <p:embed/>
                  <p:pic>
                    <p:nvPicPr>
                      <p:cNvPr id="0" name=""/>
                      <p:cNvPicPr/>
                      <p:nvPr/>
                    </p:nvPicPr>
                    <p:blipFill>
                      <a:blip r:embed="rId10"/>
                      <a:stretch>
                        <a:fillRect/>
                      </a:stretch>
                    </p:blipFill>
                    <p:spPr>
                      <a:xfrm>
                        <a:off x="519022" y="4275188"/>
                        <a:ext cx="1957388" cy="931863"/>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01555228"/>
              </p:ext>
            </p:extLst>
          </p:nvPr>
        </p:nvGraphicFramePr>
        <p:xfrm>
          <a:off x="5119141" y="1060100"/>
          <a:ext cx="3335338" cy="992188"/>
        </p:xfrm>
        <a:graphic>
          <a:graphicData uri="http://schemas.openxmlformats.org/presentationml/2006/ole">
            <mc:AlternateContent xmlns:mc="http://schemas.openxmlformats.org/markup-compatibility/2006">
              <mc:Choice xmlns:v="urn:schemas-microsoft-com:vml" Requires="v">
                <p:oleObj spid="_x0000_s100611" name="Equation" r:id="rId11" imgW="1409700" imgH="419100" progId="Equation.DSMT4">
                  <p:embed/>
                </p:oleObj>
              </mc:Choice>
              <mc:Fallback>
                <p:oleObj name="Equation" r:id="rId11" imgW="1409700" imgH="419100" progId="Equation.DSMT4">
                  <p:embed/>
                  <p:pic>
                    <p:nvPicPr>
                      <p:cNvPr id="0" name=""/>
                      <p:cNvPicPr/>
                      <p:nvPr/>
                    </p:nvPicPr>
                    <p:blipFill>
                      <a:blip r:embed="rId12"/>
                      <a:stretch>
                        <a:fillRect/>
                      </a:stretch>
                    </p:blipFill>
                    <p:spPr>
                      <a:xfrm>
                        <a:off x="5119141" y="1060100"/>
                        <a:ext cx="3335338" cy="992188"/>
                      </a:xfrm>
                      <a:prstGeom prst="rect">
                        <a:avLst/>
                      </a:prstGeom>
                    </p:spPr>
                  </p:pic>
                </p:oleObj>
              </mc:Fallback>
            </mc:AlternateContent>
          </a:graphicData>
        </a:graphic>
      </p:graphicFrame>
      <p:sp>
        <p:nvSpPr>
          <p:cNvPr id="18" name="Rectangle 17"/>
          <p:cNvSpPr/>
          <p:nvPr/>
        </p:nvSpPr>
        <p:spPr>
          <a:xfrm>
            <a:off x="3738518" y="1323073"/>
            <a:ext cx="800219" cy="461665"/>
          </a:xfrm>
          <a:prstGeom prst="rect">
            <a:avLst/>
          </a:prstGeom>
        </p:spPr>
        <p:txBody>
          <a:bodyPr wrap="none">
            <a:spAutoFit/>
          </a:bodyPr>
          <a:lstStyle/>
          <a:p>
            <a:r>
              <a:rPr lang="en-GB" sz="2400" dirty="0" smtClean="0">
                <a:latin typeface="Arial"/>
                <a:cs typeface="Arial"/>
              </a:rPr>
              <a:t>from</a:t>
            </a:r>
            <a:endParaRPr lang="en-US" sz="2400" dirty="0">
              <a:latin typeface="Arial"/>
              <a:cs typeface="Arial"/>
            </a:endParaRPr>
          </a:p>
        </p:txBody>
      </p:sp>
      <p:sp>
        <p:nvSpPr>
          <p:cNvPr id="19" name="Rectangle 18"/>
          <p:cNvSpPr/>
          <p:nvPr/>
        </p:nvSpPr>
        <p:spPr>
          <a:xfrm>
            <a:off x="198899" y="3649537"/>
            <a:ext cx="1775246" cy="461665"/>
          </a:xfrm>
          <a:prstGeom prst="rect">
            <a:avLst/>
          </a:prstGeom>
        </p:spPr>
        <p:txBody>
          <a:bodyPr wrap="none">
            <a:spAutoFit/>
          </a:bodyPr>
          <a:lstStyle/>
          <a:p>
            <a:r>
              <a:rPr lang="en-GB" sz="2400" dirty="0" smtClean="0">
                <a:latin typeface="Arial"/>
                <a:cs typeface="Arial"/>
              </a:rPr>
              <a:t>Now writing</a:t>
            </a:r>
            <a:endParaRPr lang="en-US" sz="2400" dirty="0">
              <a:latin typeface="Arial"/>
              <a:cs typeface="Arial"/>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3934782710"/>
              </p:ext>
            </p:extLst>
          </p:nvPr>
        </p:nvGraphicFramePr>
        <p:xfrm>
          <a:off x="5268913" y="4100513"/>
          <a:ext cx="4360862" cy="931862"/>
        </p:xfrm>
        <a:graphic>
          <a:graphicData uri="http://schemas.openxmlformats.org/presentationml/2006/ole">
            <mc:AlternateContent xmlns:mc="http://schemas.openxmlformats.org/markup-compatibility/2006">
              <mc:Choice xmlns:v="urn:schemas-microsoft-com:vml" Requires="v">
                <p:oleObj spid="_x0000_s100612" name="Equation" r:id="rId13" imgW="1841500" imgH="393700" progId="Equation.3">
                  <p:embed/>
                </p:oleObj>
              </mc:Choice>
              <mc:Fallback>
                <p:oleObj name="Equation" r:id="rId13" imgW="1841500" imgH="393700" progId="Equation.3">
                  <p:embed/>
                  <p:pic>
                    <p:nvPicPr>
                      <p:cNvPr id="0" name=""/>
                      <p:cNvPicPr/>
                      <p:nvPr/>
                    </p:nvPicPr>
                    <p:blipFill>
                      <a:blip r:embed="rId14"/>
                      <a:stretch>
                        <a:fillRect/>
                      </a:stretch>
                    </p:blipFill>
                    <p:spPr>
                      <a:xfrm>
                        <a:off x="5268913" y="4100513"/>
                        <a:ext cx="4360862" cy="931862"/>
                      </a:xfrm>
                      <a:prstGeom prst="rect">
                        <a:avLst/>
                      </a:prstGeom>
                    </p:spPr>
                  </p:pic>
                </p:oleObj>
              </mc:Fallback>
            </mc:AlternateContent>
          </a:graphicData>
        </a:graphic>
      </p:graphicFrame>
      <p:sp>
        <p:nvSpPr>
          <p:cNvPr id="21" name="Rectangle 20"/>
          <p:cNvSpPr/>
          <p:nvPr/>
        </p:nvSpPr>
        <p:spPr>
          <a:xfrm>
            <a:off x="3837560" y="4292842"/>
            <a:ext cx="800219" cy="461665"/>
          </a:xfrm>
          <a:prstGeom prst="rect">
            <a:avLst/>
          </a:prstGeom>
        </p:spPr>
        <p:txBody>
          <a:bodyPr wrap="none">
            <a:spAutoFit/>
          </a:bodyPr>
          <a:lstStyle/>
          <a:p>
            <a:r>
              <a:rPr lang="en-GB" sz="2400" dirty="0" smtClean="0">
                <a:latin typeface="Arial"/>
                <a:cs typeface="Arial"/>
              </a:rPr>
              <a:t>from</a:t>
            </a:r>
            <a:endParaRPr lang="en-US" sz="2400" dirty="0">
              <a:latin typeface="Arial"/>
              <a:cs typeface="Arial"/>
            </a:endParaRPr>
          </a:p>
        </p:txBody>
      </p:sp>
    </p:spTree>
    <p:extLst>
      <p:ext uri="{BB962C8B-B14F-4D97-AF65-F5344CB8AC3E}">
        <p14:creationId xmlns:p14="http://schemas.microsoft.com/office/powerpoint/2010/main" val="42190193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P spid="19"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State space DC motor dynamics</a:t>
            </a:r>
          </a:p>
        </p:txBody>
      </p:sp>
      <p:sp>
        <p:nvSpPr>
          <p:cNvPr id="6" name="Rectangle 5"/>
          <p:cNvSpPr/>
          <p:nvPr/>
        </p:nvSpPr>
        <p:spPr>
          <a:xfrm>
            <a:off x="342203" y="594392"/>
            <a:ext cx="3606702" cy="400110"/>
          </a:xfrm>
          <a:prstGeom prst="rect">
            <a:avLst/>
          </a:prstGeom>
        </p:spPr>
        <p:txBody>
          <a:bodyPr wrap="none">
            <a:spAutoFit/>
          </a:bodyPr>
          <a:lstStyle/>
          <a:p>
            <a:r>
              <a:rPr lang="en-GB" sz="2000" dirty="0" smtClean="0">
                <a:latin typeface="Arial"/>
                <a:cs typeface="Arial"/>
              </a:rPr>
              <a:t>So we have the two equations</a:t>
            </a:r>
            <a:endParaRPr lang="en-US" sz="2000" dirty="0">
              <a:latin typeface="Arial"/>
              <a:cs typeface="Aria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406708030"/>
              </p:ext>
            </p:extLst>
          </p:nvPr>
        </p:nvGraphicFramePr>
        <p:xfrm>
          <a:off x="310091" y="1987618"/>
          <a:ext cx="5081588" cy="931862"/>
        </p:xfrm>
        <a:graphic>
          <a:graphicData uri="http://schemas.openxmlformats.org/presentationml/2006/ole">
            <mc:AlternateContent xmlns:mc="http://schemas.openxmlformats.org/markup-compatibility/2006">
              <mc:Choice xmlns:v="urn:schemas-microsoft-com:vml" Requires="v">
                <p:oleObj spid="_x0000_s101523" name="Equation" r:id="rId3" imgW="2146300" imgH="393700" progId="Equation.3">
                  <p:embed/>
                </p:oleObj>
              </mc:Choice>
              <mc:Fallback>
                <p:oleObj name="Equation" r:id="rId3" imgW="2146300" imgH="393700" progId="Equation.3">
                  <p:embed/>
                  <p:pic>
                    <p:nvPicPr>
                      <p:cNvPr id="0" name=""/>
                      <p:cNvPicPr/>
                      <p:nvPr/>
                    </p:nvPicPr>
                    <p:blipFill>
                      <a:blip r:embed="rId4"/>
                      <a:stretch>
                        <a:fillRect/>
                      </a:stretch>
                    </p:blipFill>
                    <p:spPr>
                      <a:xfrm>
                        <a:off x="310091" y="1987618"/>
                        <a:ext cx="5081588" cy="931862"/>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200828177"/>
              </p:ext>
            </p:extLst>
          </p:nvPr>
        </p:nvGraphicFramePr>
        <p:xfrm>
          <a:off x="327025" y="982663"/>
          <a:ext cx="3935413" cy="1022350"/>
        </p:xfrm>
        <a:graphic>
          <a:graphicData uri="http://schemas.openxmlformats.org/presentationml/2006/ole">
            <mc:AlternateContent xmlns:mc="http://schemas.openxmlformats.org/markup-compatibility/2006">
              <mc:Choice xmlns:v="urn:schemas-microsoft-com:vml" Requires="v">
                <p:oleObj spid="_x0000_s101524" name="Equation" r:id="rId5" imgW="1663700" imgH="431800" progId="Equation.3">
                  <p:embed/>
                </p:oleObj>
              </mc:Choice>
              <mc:Fallback>
                <p:oleObj name="Equation" r:id="rId5" imgW="1663700" imgH="431800" progId="Equation.3">
                  <p:embed/>
                  <p:pic>
                    <p:nvPicPr>
                      <p:cNvPr id="0" name=""/>
                      <p:cNvPicPr/>
                      <p:nvPr/>
                    </p:nvPicPr>
                    <p:blipFill>
                      <a:blip r:embed="rId6"/>
                      <a:stretch>
                        <a:fillRect/>
                      </a:stretch>
                    </p:blipFill>
                    <p:spPr>
                      <a:xfrm>
                        <a:off x="327025" y="982663"/>
                        <a:ext cx="3935413" cy="1022350"/>
                      </a:xfrm>
                      <a:prstGeom prst="rect">
                        <a:avLst/>
                      </a:prstGeom>
                    </p:spPr>
                  </p:pic>
                </p:oleObj>
              </mc:Fallback>
            </mc:AlternateContent>
          </a:graphicData>
        </a:graphic>
      </p:graphicFrame>
      <p:sp>
        <p:nvSpPr>
          <p:cNvPr id="14" name="Rectangle 13"/>
          <p:cNvSpPr/>
          <p:nvPr/>
        </p:nvSpPr>
        <p:spPr>
          <a:xfrm>
            <a:off x="203883" y="2945193"/>
            <a:ext cx="5639510" cy="400110"/>
          </a:xfrm>
          <a:prstGeom prst="rect">
            <a:avLst/>
          </a:prstGeom>
        </p:spPr>
        <p:txBody>
          <a:bodyPr wrap="none">
            <a:spAutoFit/>
          </a:bodyPr>
          <a:lstStyle/>
          <a:p>
            <a:r>
              <a:rPr lang="en-GB" sz="2000" dirty="0" smtClean="0">
                <a:latin typeface="Arial"/>
                <a:cs typeface="Arial"/>
              </a:rPr>
              <a:t>We can write these two equations in matrix form</a:t>
            </a:r>
            <a:endParaRPr lang="en-US" sz="2000" dirty="0">
              <a:latin typeface="Arial"/>
              <a:cs typeface="Arial"/>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1824717145"/>
              </p:ext>
            </p:extLst>
          </p:nvPr>
        </p:nvGraphicFramePr>
        <p:xfrm>
          <a:off x="384175" y="3382963"/>
          <a:ext cx="5921375" cy="1747837"/>
        </p:xfrm>
        <a:graphic>
          <a:graphicData uri="http://schemas.openxmlformats.org/presentationml/2006/ole">
            <mc:AlternateContent xmlns:mc="http://schemas.openxmlformats.org/markup-compatibility/2006">
              <mc:Choice xmlns:v="urn:schemas-microsoft-com:vml" Requires="v">
                <p:oleObj spid="_x0000_s101525" name="Equation" r:id="rId7" imgW="3098800" imgH="914400" progId="Equation.3">
                  <p:embed/>
                </p:oleObj>
              </mc:Choice>
              <mc:Fallback>
                <p:oleObj name="Equation" r:id="rId7" imgW="3098800" imgH="914400" progId="Equation.3">
                  <p:embed/>
                  <p:pic>
                    <p:nvPicPr>
                      <p:cNvPr id="0" name=""/>
                      <p:cNvPicPr/>
                      <p:nvPr/>
                    </p:nvPicPr>
                    <p:blipFill>
                      <a:blip r:embed="rId8"/>
                      <a:stretch>
                        <a:fillRect/>
                      </a:stretch>
                    </p:blipFill>
                    <p:spPr>
                      <a:xfrm>
                        <a:off x="384175" y="3382963"/>
                        <a:ext cx="5921375" cy="1747837"/>
                      </a:xfrm>
                      <a:prstGeom prst="rect">
                        <a:avLst/>
                      </a:prstGeom>
                    </p:spPr>
                  </p:pic>
                </p:oleObj>
              </mc:Fallback>
            </mc:AlternateContent>
          </a:graphicData>
        </a:graphic>
      </p:graphicFrame>
      <p:sp>
        <p:nvSpPr>
          <p:cNvPr id="23" name="Rectangle 22"/>
          <p:cNvSpPr/>
          <p:nvPr/>
        </p:nvSpPr>
        <p:spPr>
          <a:xfrm>
            <a:off x="241811" y="5093231"/>
            <a:ext cx="6999683" cy="400110"/>
          </a:xfrm>
          <a:prstGeom prst="rect">
            <a:avLst/>
          </a:prstGeom>
        </p:spPr>
        <p:txBody>
          <a:bodyPr wrap="none">
            <a:spAutoFit/>
          </a:bodyPr>
          <a:lstStyle/>
          <a:p>
            <a:r>
              <a:rPr lang="en-GB" sz="2000" dirty="0" smtClean="0">
                <a:latin typeface="Arial"/>
                <a:cs typeface="Arial"/>
              </a:rPr>
              <a:t>If we want to observe the speed of the motor as the output y </a:t>
            </a:r>
            <a:endParaRPr lang="en-US" sz="2000" dirty="0">
              <a:latin typeface="Arial"/>
              <a:cs typeface="Arial"/>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462755626"/>
              </p:ext>
            </p:extLst>
          </p:nvPr>
        </p:nvGraphicFramePr>
        <p:xfrm>
          <a:off x="522288" y="5520014"/>
          <a:ext cx="2444444" cy="1337986"/>
        </p:xfrm>
        <a:graphic>
          <a:graphicData uri="http://schemas.openxmlformats.org/presentationml/2006/ole">
            <mc:AlternateContent xmlns:mc="http://schemas.openxmlformats.org/markup-compatibility/2006">
              <mc:Choice xmlns:v="urn:schemas-microsoft-com:vml" Requires="v">
                <p:oleObj spid="_x0000_s101526" name="Equation" r:id="rId9" imgW="1346200" imgH="736600" progId="Equation.3">
                  <p:embed/>
                </p:oleObj>
              </mc:Choice>
              <mc:Fallback>
                <p:oleObj name="Equation" r:id="rId9" imgW="1346200" imgH="736600" progId="Equation.3">
                  <p:embed/>
                  <p:pic>
                    <p:nvPicPr>
                      <p:cNvPr id="0" name=""/>
                      <p:cNvPicPr/>
                      <p:nvPr/>
                    </p:nvPicPr>
                    <p:blipFill>
                      <a:blip r:embed="rId10"/>
                      <a:stretch>
                        <a:fillRect/>
                      </a:stretch>
                    </p:blipFill>
                    <p:spPr>
                      <a:xfrm>
                        <a:off x="522288" y="5520014"/>
                        <a:ext cx="2444444" cy="1337986"/>
                      </a:xfrm>
                      <a:prstGeom prst="rect">
                        <a:avLst/>
                      </a:prstGeom>
                    </p:spPr>
                  </p:pic>
                </p:oleObj>
              </mc:Fallback>
            </mc:AlternateContent>
          </a:graphicData>
        </a:graphic>
      </p:graphicFrame>
    </p:spTree>
    <p:extLst>
      <p:ext uri="{BB962C8B-B14F-4D97-AF65-F5344CB8AC3E}">
        <p14:creationId xmlns:p14="http://schemas.microsoft.com/office/powerpoint/2010/main" val="4017840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State space DC motor dynamics</a:t>
            </a:r>
          </a:p>
        </p:txBody>
      </p:sp>
      <p:graphicFrame>
        <p:nvGraphicFramePr>
          <p:cNvPr id="5" name="Object 4"/>
          <p:cNvGraphicFramePr>
            <a:graphicFrameLocks noChangeAspect="1"/>
          </p:cNvGraphicFramePr>
          <p:nvPr>
            <p:extLst>
              <p:ext uri="{D42A27DB-BD31-4B8C-83A1-F6EECF244321}">
                <p14:modId xmlns:p14="http://schemas.microsoft.com/office/powerpoint/2010/main" val="2690924248"/>
              </p:ext>
            </p:extLst>
          </p:nvPr>
        </p:nvGraphicFramePr>
        <p:xfrm>
          <a:off x="394938" y="1101447"/>
          <a:ext cx="5921375" cy="1747837"/>
        </p:xfrm>
        <a:graphic>
          <a:graphicData uri="http://schemas.openxmlformats.org/presentationml/2006/ole">
            <mc:AlternateContent xmlns:mc="http://schemas.openxmlformats.org/markup-compatibility/2006">
              <mc:Choice xmlns:v="urn:schemas-microsoft-com:vml" Requires="v">
                <p:oleObj spid="_x0000_s102633" name="Equation" r:id="rId3" imgW="3098800" imgH="914400" progId="Equation.3">
                  <p:embed/>
                </p:oleObj>
              </mc:Choice>
              <mc:Fallback>
                <p:oleObj name="Equation" r:id="rId3" imgW="3098800" imgH="914400" progId="Equation.3">
                  <p:embed/>
                  <p:pic>
                    <p:nvPicPr>
                      <p:cNvPr id="0" name=""/>
                      <p:cNvPicPr/>
                      <p:nvPr/>
                    </p:nvPicPr>
                    <p:blipFill>
                      <a:blip r:embed="rId4"/>
                      <a:stretch>
                        <a:fillRect/>
                      </a:stretch>
                    </p:blipFill>
                    <p:spPr>
                      <a:xfrm>
                        <a:off x="394938" y="1101447"/>
                        <a:ext cx="5921375" cy="174783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82941973"/>
              </p:ext>
            </p:extLst>
          </p:nvPr>
        </p:nvGraphicFramePr>
        <p:xfrm>
          <a:off x="6807882" y="1408980"/>
          <a:ext cx="2444444" cy="1337986"/>
        </p:xfrm>
        <a:graphic>
          <a:graphicData uri="http://schemas.openxmlformats.org/presentationml/2006/ole">
            <mc:AlternateContent xmlns:mc="http://schemas.openxmlformats.org/markup-compatibility/2006">
              <mc:Choice xmlns:v="urn:schemas-microsoft-com:vml" Requires="v">
                <p:oleObj spid="_x0000_s102634" name="Equation" r:id="rId5" imgW="1346200" imgH="736600" progId="Equation.3">
                  <p:embed/>
                </p:oleObj>
              </mc:Choice>
              <mc:Fallback>
                <p:oleObj name="Equation" r:id="rId5" imgW="1346200" imgH="736600" progId="Equation.3">
                  <p:embed/>
                  <p:pic>
                    <p:nvPicPr>
                      <p:cNvPr id="0" name=""/>
                      <p:cNvPicPr/>
                      <p:nvPr/>
                    </p:nvPicPr>
                    <p:blipFill>
                      <a:blip r:embed="rId6"/>
                      <a:stretch>
                        <a:fillRect/>
                      </a:stretch>
                    </p:blipFill>
                    <p:spPr>
                      <a:xfrm>
                        <a:off x="6807882" y="1408980"/>
                        <a:ext cx="2444444" cy="1337986"/>
                      </a:xfrm>
                      <a:prstGeom prst="rect">
                        <a:avLst/>
                      </a:prstGeom>
                    </p:spPr>
                  </p:pic>
                </p:oleObj>
              </mc:Fallback>
            </mc:AlternateContent>
          </a:graphicData>
        </a:graphic>
      </p:graphicFrame>
      <p:sp>
        <p:nvSpPr>
          <p:cNvPr id="7" name="Rectangle 6"/>
          <p:cNvSpPr/>
          <p:nvPr/>
        </p:nvSpPr>
        <p:spPr>
          <a:xfrm>
            <a:off x="402985" y="616479"/>
            <a:ext cx="8808120" cy="400110"/>
          </a:xfrm>
          <a:prstGeom prst="rect">
            <a:avLst/>
          </a:prstGeom>
        </p:spPr>
        <p:txBody>
          <a:bodyPr wrap="none">
            <a:spAutoFit/>
          </a:bodyPr>
          <a:lstStyle/>
          <a:p>
            <a:r>
              <a:rPr lang="en-GB" sz="2000" dirty="0" smtClean="0">
                <a:latin typeface="Arial"/>
                <a:cs typeface="Arial"/>
              </a:rPr>
              <a:t>As we will later see the two equations describe the motor in state space form</a:t>
            </a:r>
            <a:endParaRPr lang="en-US" sz="2000" dirty="0">
              <a:latin typeface="Arial"/>
              <a:cs typeface="Arial"/>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3748257242"/>
              </p:ext>
            </p:extLst>
          </p:nvPr>
        </p:nvGraphicFramePr>
        <p:xfrm>
          <a:off x="332019" y="3307029"/>
          <a:ext cx="2084387" cy="388937"/>
        </p:xfrm>
        <a:graphic>
          <a:graphicData uri="http://schemas.openxmlformats.org/presentationml/2006/ole">
            <mc:AlternateContent xmlns:mc="http://schemas.openxmlformats.org/markup-compatibility/2006">
              <mc:Choice xmlns:v="urn:schemas-microsoft-com:vml" Requires="v">
                <p:oleObj spid="_x0000_s102635" name="Equation" r:id="rId7" imgW="914400" imgH="190500" progId="Equation.DSMT4">
                  <p:embed/>
                </p:oleObj>
              </mc:Choice>
              <mc:Fallback>
                <p:oleObj name="Equation" r:id="rId7" imgW="914400" imgH="190500" progId="Equation.DSMT4">
                  <p:embed/>
                  <p:pic>
                    <p:nvPicPr>
                      <p:cNvPr id="0" name=""/>
                      <p:cNvPicPr>
                        <a:picLocks noChangeAspect="1" noChangeArrowheads="1"/>
                      </p:cNvPicPr>
                      <p:nvPr/>
                    </p:nvPicPr>
                    <p:blipFill>
                      <a:blip r:embed="rId8"/>
                      <a:srcRect/>
                      <a:stretch>
                        <a:fillRect/>
                      </a:stretch>
                    </p:blipFill>
                    <p:spPr bwMode="auto">
                      <a:xfrm>
                        <a:off x="332019" y="3307029"/>
                        <a:ext cx="2084387" cy="388937"/>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ext uri="{D42A27DB-BD31-4B8C-83A1-F6EECF244321}">
                <p14:modId xmlns:p14="http://schemas.microsoft.com/office/powerpoint/2010/main" val="1203473786"/>
              </p:ext>
            </p:extLst>
          </p:nvPr>
        </p:nvGraphicFramePr>
        <p:xfrm>
          <a:off x="429246" y="3811123"/>
          <a:ext cx="2054225" cy="363537"/>
        </p:xfrm>
        <a:graphic>
          <a:graphicData uri="http://schemas.openxmlformats.org/presentationml/2006/ole">
            <mc:AlternateContent xmlns:mc="http://schemas.openxmlformats.org/markup-compatibility/2006">
              <mc:Choice xmlns:v="urn:schemas-microsoft-com:vml" Requires="v">
                <p:oleObj spid="_x0000_s102636" name="Equation" r:id="rId9" imgW="901700" imgH="177800" progId="Equation.3">
                  <p:embed/>
                </p:oleObj>
              </mc:Choice>
              <mc:Fallback>
                <p:oleObj name="Equation" r:id="rId9" imgW="901700" imgH="177800" progId="Equation.3">
                  <p:embed/>
                  <p:pic>
                    <p:nvPicPr>
                      <p:cNvPr id="0" name=""/>
                      <p:cNvPicPr>
                        <a:picLocks noChangeAspect="1" noChangeArrowheads="1"/>
                      </p:cNvPicPr>
                      <p:nvPr/>
                    </p:nvPicPr>
                    <p:blipFill>
                      <a:blip r:embed="rId10"/>
                      <a:srcRect/>
                      <a:stretch>
                        <a:fillRect/>
                      </a:stretch>
                    </p:blipFill>
                    <p:spPr bwMode="auto">
                      <a:xfrm>
                        <a:off x="429246" y="3811123"/>
                        <a:ext cx="2054225" cy="363537"/>
                      </a:xfrm>
                      <a:prstGeom prst="rect">
                        <a:avLst/>
                      </a:prstGeom>
                      <a:noFill/>
                      <a:ln>
                        <a:noFill/>
                      </a:ln>
                      <a:effectLs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976370406"/>
              </p:ext>
            </p:extLst>
          </p:nvPr>
        </p:nvGraphicFramePr>
        <p:xfrm>
          <a:off x="252757" y="4787693"/>
          <a:ext cx="2403475" cy="1747837"/>
        </p:xfrm>
        <a:graphic>
          <a:graphicData uri="http://schemas.openxmlformats.org/presentationml/2006/ole">
            <mc:AlternateContent xmlns:mc="http://schemas.openxmlformats.org/markup-compatibility/2006">
              <mc:Choice xmlns:v="urn:schemas-microsoft-com:vml" Requires="v">
                <p:oleObj spid="_x0000_s102637" name="Equation" r:id="rId11" imgW="1257300" imgH="914400" progId="Equation.DSMT4">
                  <p:embed/>
                </p:oleObj>
              </mc:Choice>
              <mc:Fallback>
                <p:oleObj name="Equation" r:id="rId11" imgW="1257300" imgH="914400" progId="Equation.DSMT4">
                  <p:embed/>
                  <p:pic>
                    <p:nvPicPr>
                      <p:cNvPr id="0" name=""/>
                      <p:cNvPicPr/>
                      <p:nvPr/>
                    </p:nvPicPr>
                    <p:blipFill>
                      <a:blip r:embed="rId12"/>
                      <a:stretch>
                        <a:fillRect/>
                      </a:stretch>
                    </p:blipFill>
                    <p:spPr>
                      <a:xfrm>
                        <a:off x="252757" y="4787693"/>
                        <a:ext cx="2403475" cy="1747837"/>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2286791344"/>
              </p:ext>
            </p:extLst>
          </p:nvPr>
        </p:nvGraphicFramePr>
        <p:xfrm>
          <a:off x="3402150" y="5094219"/>
          <a:ext cx="1382712" cy="1335088"/>
        </p:xfrm>
        <a:graphic>
          <a:graphicData uri="http://schemas.openxmlformats.org/presentationml/2006/ole">
            <mc:AlternateContent xmlns:mc="http://schemas.openxmlformats.org/markup-compatibility/2006">
              <mc:Choice xmlns:v="urn:schemas-microsoft-com:vml" Requires="v">
                <p:oleObj spid="_x0000_s102638" name="Equation" r:id="rId13" imgW="723900" imgH="698500" progId="Equation.DSMT4">
                  <p:embed/>
                </p:oleObj>
              </mc:Choice>
              <mc:Fallback>
                <p:oleObj name="Equation" r:id="rId13" imgW="723900" imgH="698500" progId="Equation.DSMT4">
                  <p:embed/>
                  <p:pic>
                    <p:nvPicPr>
                      <p:cNvPr id="0" name=""/>
                      <p:cNvPicPr/>
                      <p:nvPr/>
                    </p:nvPicPr>
                    <p:blipFill>
                      <a:blip r:embed="rId14"/>
                      <a:stretch>
                        <a:fillRect/>
                      </a:stretch>
                    </p:blipFill>
                    <p:spPr>
                      <a:xfrm>
                        <a:off x="3402150" y="5094219"/>
                        <a:ext cx="1382712" cy="1335088"/>
                      </a:xfrm>
                      <a:prstGeom prst="rect">
                        <a:avLst/>
                      </a:prstGeom>
                    </p:spPr>
                  </p:pic>
                </p:oleObj>
              </mc:Fallback>
            </mc:AlternateContent>
          </a:graphicData>
        </a:graphic>
      </p:graphicFrame>
      <p:sp>
        <p:nvSpPr>
          <p:cNvPr id="14" name="Rectangle 13"/>
          <p:cNvSpPr/>
          <p:nvPr/>
        </p:nvSpPr>
        <p:spPr>
          <a:xfrm>
            <a:off x="414331" y="2811922"/>
            <a:ext cx="5202942" cy="400110"/>
          </a:xfrm>
          <a:prstGeom prst="rect">
            <a:avLst/>
          </a:prstGeom>
        </p:spPr>
        <p:txBody>
          <a:bodyPr wrap="none">
            <a:spAutoFit/>
          </a:bodyPr>
          <a:lstStyle/>
          <a:p>
            <a:r>
              <a:rPr lang="en-GB" sz="2000" dirty="0">
                <a:latin typeface="Arial"/>
                <a:cs typeface="Arial"/>
              </a:rPr>
              <a:t>B</a:t>
            </a:r>
            <a:r>
              <a:rPr lang="en-GB" sz="2000" dirty="0" smtClean="0">
                <a:latin typeface="Arial"/>
                <a:cs typeface="Arial"/>
              </a:rPr>
              <a:t>y observation of standard state space form</a:t>
            </a:r>
            <a:endParaRPr lang="en-US" sz="2000" dirty="0">
              <a:latin typeface="Arial"/>
              <a:cs typeface="Arial"/>
            </a:endParaRPr>
          </a:p>
        </p:txBody>
      </p:sp>
      <p:sp>
        <p:nvSpPr>
          <p:cNvPr id="15" name="Rectangle 14"/>
          <p:cNvSpPr/>
          <p:nvPr/>
        </p:nvSpPr>
        <p:spPr>
          <a:xfrm>
            <a:off x="439211" y="4245365"/>
            <a:ext cx="1548596" cy="400110"/>
          </a:xfrm>
          <a:prstGeom prst="rect">
            <a:avLst/>
          </a:prstGeom>
        </p:spPr>
        <p:txBody>
          <a:bodyPr wrap="none">
            <a:spAutoFit/>
          </a:bodyPr>
          <a:lstStyle/>
          <a:p>
            <a:r>
              <a:rPr lang="en-GB" sz="2000" dirty="0" smtClean="0">
                <a:latin typeface="Arial"/>
                <a:cs typeface="Arial"/>
              </a:rPr>
              <a:t>We see that</a:t>
            </a:r>
            <a:endParaRPr lang="en-US" sz="2000" dirty="0">
              <a:latin typeface="Arial"/>
              <a:cs typeface="Arial"/>
            </a:endParaRPr>
          </a:p>
        </p:txBody>
      </p:sp>
      <p:graphicFrame>
        <p:nvGraphicFramePr>
          <p:cNvPr id="16" name="Object 15"/>
          <p:cNvGraphicFramePr>
            <a:graphicFrameLocks noChangeAspect="1"/>
          </p:cNvGraphicFramePr>
          <p:nvPr>
            <p:extLst>
              <p:ext uri="{D42A27DB-BD31-4B8C-83A1-F6EECF244321}">
                <p14:modId xmlns:p14="http://schemas.microsoft.com/office/powerpoint/2010/main" val="1345773212"/>
              </p:ext>
            </p:extLst>
          </p:nvPr>
        </p:nvGraphicFramePr>
        <p:xfrm>
          <a:off x="5311361" y="5463002"/>
          <a:ext cx="1590675" cy="600075"/>
        </p:xfrm>
        <a:graphic>
          <a:graphicData uri="http://schemas.openxmlformats.org/presentationml/2006/ole">
            <mc:AlternateContent xmlns:mc="http://schemas.openxmlformats.org/markup-compatibility/2006">
              <mc:Choice xmlns:v="urn:schemas-microsoft-com:vml" Requires="v">
                <p:oleObj spid="_x0000_s102639" name="Equation" r:id="rId15" imgW="876300" imgH="330200" progId="Equation.DSMT4">
                  <p:embed/>
                </p:oleObj>
              </mc:Choice>
              <mc:Fallback>
                <p:oleObj name="Equation" r:id="rId15" imgW="876300" imgH="330200" progId="Equation.DSMT4">
                  <p:embed/>
                  <p:pic>
                    <p:nvPicPr>
                      <p:cNvPr id="0" name=""/>
                      <p:cNvPicPr/>
                      <p:nvPr/>
                    </p:nvPicPr>
                    <p:blipFill>
                      <a:blip r:embed="rId16"/>
                      <a:stretch>
                        <a:fillRect/>
                      </a:stretch>
                    </p:blipFill>
                    <p:spPr>
                      <a:xfrm>
                        <a:off x="5311361" y="5463002"/>
                        <a:ext cx="1590675" cy="60007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64420414"/>
              </p:ext>
            </p:extLst>
          </p:nvPr>
        </p:nvGraphicFramePr>
        <p:xfrm>
          <a:off x="7691645" y="5588138"/>
          <a:ext cx="714375" cy="300038"/>
        </p:xfrm>
        <a:graphic>
          <a:graphicData uri="http://schemas.openxmlformats.org/presentationml/2006/ole">
            <mc:AlternateContent xmlns:mc="http://schemas.openxmlformats.org/markup-compatibility/2006">
              <mc:Choice xmlns:v="urn:schemas-microsoft-com:vml" Requires="v">
                <p:oleObj spid="_x0000_s102640" name="Equation" r:id="rId17" imgW="393700" imgH="165100" progId="Equation.3">
                  <p:embed/>
                </p:oleObj>
              </mc:Choice>
              <mc:Fallback>
                <p:oleObj name="Equation" r:id="rId17" imgW="393700" imgH="165100" progId="Equation.3">
                  <p:embed/>
                  <p:pic>
                    <p:nvPicPr>
                      <p:cNvPr id="0" name=""/>
                      <p:cNvPicPr/>
                      <p:nvPr/>
                    </p:nvPicPr>
                    <p:blipFill>
                      <a:blip r:embed="rId18"/>
                      <a:stretch>
                        <a:fillRect/>
                      </a:stretch>
                    </p:blipFill>
                    <p:spPr>
                      <a:xfrm>
                        <a:off x="7691645" y="5588138"/>
                        <a:ext cx="714375" cy="300038"/>
                      </a:xfrm>
                      <a:prstGeom prst="rect">
                        <a:avLst/>
                      </a:prstGeom>
                    </p:spPr>
                  </p:pic>
                </p:oleObj>
              </mc:Fallback>
            </mc:AlternateContent>
          </a:graphicData>
        </a:graphic>
      </p:graphicFrame>
    </p:spTree>
    <p:extLst>
      <p:ext uri="{BB962C8B-B14F-4D97-AF65-F5344CB8AC3E}">
        <p14:creationId xmlns:p14="http://schemas.microsoft.com/office/powerpoint/2010/main" val="2317606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449822" y="1634067"/>
            <a:ext cx="8983204" cy="3175000"/>
          </a:xfrm>
        </p:spPr>
        <p:txBody>
          <a:bodyPr>
            <a:normAutofit fontScale="90000"/>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r>
              <a:rPr lang="en-GB" sz="3600" b="1" dirty="0">
                <a:solidFill>
                  <a:srgbClr val="FF3300"/>
                </a:solidFill>
              </a:rPr>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2</a:t>
            </a:r>
            <a:br>
              <a:rPr lang="en-GB" sz="3600" dirty="0" smtClean="0"/>
            </a:br>
            <a:r>
              <a:rPr lang="en-GB" sz="3600" dirty="0"/>
              <a:t/>
            </a:r>
            <a:br>
              <a:rPr lang="en-GB" sz="3600" dirty="0"/>
            </a:br>
            <a:r>
              <a:rPr lang="en-GB" sz="3600" dirty="0" smtClean="0"/>
              <a:t>Numerical solutions of 1</a:t>
            </a:r>
            <a:r>
              <a:rPr lang="en-GB" sz="3600" baseline="30000" dirty="0" smtClean="0"/>
              <a:t>st</a:t>
            </a:r>
            <a:r>
              <a:rPr lang="en-GB" sz="3600" dirty="0" smtClean="0"/>
              <a:t> order differential equation</a:t>
            </a:r>
            <a:endParaRPr lang="en-GB" sz="3600" dirty="0"/>
          </a:p>
        </p:txBody>
      </p:sp>
    </p:spTree>
    <p:extLst>
      <p:ext uri="{BB962C8B-B14F-4D97-AF65-F5344CB8AC3E}">
        <p14:creationId xmlns:p14="http://schemas.microsoft.com/office/powerpoint/2010/main" val="16917596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82342" y="1154236"/>
            <a:ext cx="7246107" cy="1200329"/>
          </a:xfrm>
          <a:prstGeom prst="rect">
            <a:avLst/>
          </a:prstGeom>
        </p:spPr>
        <p:txBody>
          <a:bodyPr wrap="square">
            <a:spAutoFit/>
          </a:bodyPr>
          <a:lstStyle/>
          <a:p>
            <a:pPr algn="l"/>
            <a:r>
              <a:rPr lang="en-US" dirty="0"/>
              <a:t>Ordinary differential equation (ODE) </a:t>
            </a:r>
            <a:endParaRPr lang="en-US" dirty="0" smtClean="0"/>
          </a:p>
          <a:p>
            <a:pPr marL="285750" indent="-285750" algn="l">
              <a:buFont typeface="Arial"/>
              <a:buChar char="•"/>
            </a:pPr>
            <a:r>
              <a:rPr lang="en-US" dirty="0" smtClean="0"/>
              <a:t>contains </a:t>
            </a:r>
            <a:r>
              <a:rPr lang="en-US" dirty="0"/>
              <a:t>one or more functions of one independent variable and its </a:t>
            </a:r>
            <a:r>
              <a:rPr lang="en-US" dirty="0" smtClean="0"/>
              <a:t>derivatives</a:t>
            </a:r>
          </a:p>
          <a:p>
            <a:pPr marL="285750" indent="-285750" algn="l">
              <a:buFont typeface="Arial"/>
              <a:buChar char="•"/>
            </a:pPr>
            <a:r>
              <a:rPr lang="en-US" dirty="0"/>
              <a:t>For </a:t>
            </a:r>
            <a:r>
              <a:rPr lang="en-US" dirty="0" smtClean="0"/>
              <a:t>example</a:t>
            </a:r>
            <a:endParaRPr lang="en-US" dirty="0"/>
          </a:p>
        </p:txBody>
      </p:sp>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Differential equations</a:t>
            </a:r>
            <a:endParaRPr lang="en-US" sz="3200" b="1" dirty="0">
              <a:latin typeface="Arial" charset="0"/>
              <a:ea typeface="Arial" charset="0"/>
              <a:cs typeface="Arial" charset="0"/>
            </a:endParaRPr>
          </a:p>
        </p:txBody>
      </p:sp>
      <p:pic>
        <p:nvPicPr>
          <p:cNvPr id="10" name="Picture 9"/>
          <p:cNvPicPr>
            <a:picLocks noChangeAspect="1"/>
          </p:cNvPicPr>
          <p:nvPr/>
        </p:nvPicPr>
        <p:blipFill>
          <a:blip r:embed="rId2"/>
          <a:stretch>
            <a:fillRect/>
          </a:stretch>
        </p:blipFill>
        <p:spPr>
          <a:xfrm>
            <a:off x="2985791" y="4901407"/>
            <a:ext cx="3111500" cy="1181100"/>
          </a:xfrm>
          <a:prstGeom prst="rect">
            <a:avLst/>
          </a:prstGeom>
        </p:spPr>
      </p:pic>
      <p:sp>
        <p:nvSpPr>
          <p:cNvPr id="11" name="Rectangle 10"/>
          <p:cNvSpPr/>
          <p:nvPr/>
        </p:nvSpPr>
        <p:spPr>
          <a:xfrm>
            <a:off x="538546" y="3745246"/>
            <a:ext cx="8220557" cy="1200329"/>
          </a:xfrm>
          <a:prstGeom prst="rect">
            <a:avLst/>
          </a:prstGeom>
        </p:spPr>
        <p:txBody>
          <a:bodyPr wrap="square">
            <a:spAutoFit/>
          </a:bodyPr>
          <a:lstStyle/>
          <a:p>
            <a:pPr algn="l"/>
            <a:r>
              <a:rPr lang="en-US" dirty="0"/>
              <a:t>Partial differential equation </a:t>
            </a:r>
          </a:p>
          <a:p>
            <a:pPr marL="285750" indent="-285750" algn="l">
              <a:buFont typeface="Arial"/>
              <a:buChar char="•"/>
            </a:pPr>
            <a:r>
              <a:rPr lang="en-US" dirty="0"/>
              <a:t>may compare more than one independent variable</a:t>
            </a:r>
          </a:p>
          <a:p>
            <a:pPr marL="285750" indent="-285750" algn="l">
              <a:buFont typeface="Arial"/>
              <a:buChar char="•"/>
            </a:pPr>
            <a:r>
              <a:rPr lang="en-US" dirty="0"/>
              <a:t>contains unknown multivariable functions and their partial derivatives.</a:t>
            </a:r>
          </a:p>
          <a:p>
            <a:pPr marL="285750" indent="-285750" algn="l">
              <a:buFont typeface="Arial"/>
              <a:buChar char="•"/>
            </a:pPr>
            <a:r>
              <a:rPr lang="en-US" dirty="0"/>
              <a:t>For </a:t>
            </a:r>
            <a:r>
              <a:rPr lang="en-US" dirty="0" smtClean="0"/>
              <a:t>example</a:t>
            </a:r>
            <a:endParaRPr lang="en-US" dirty="0"/>
          </a:p>
        </p:txBody>
      </p:sp>
      <p:pic>
        <p:nvPicPr>
          <p:cNvPr id="12" name="Picture 11"/>
          <p:cNvPicPr>
            <a:picLocks noChangeAspect="1"/>
          </p:cNvPicPr>
          <p:nvPr/>
        </p:nvPicPr>
        <p:blipFill>
          <a:blip r:embed="rId3"/>
          <a:stretch>
            <a:fillRect/>
          </a:stretch>
        </p:blipFill>
        <p:spPr>
          <a:xfrm>
            <a:off x="3079060" y="2063938"/>
            <a:ext cx="2565400" cy="1206500"/>
          </a:xfrm>
          <a:prstGeom prst="rect">
            <a:avLst/>
          </a:prstGeom>
        </p:spPr>
      </p:pic>
    </p:spTree>
    <p:extLst>
      <p:ext uri="{BB962C8B-B14F-4D97-AF65-F5344CB8AC3E}">
        <p14:creationId xmlns:p14="http://schemas.microsoft.com/office/powerpoint/2010/main" val="1556804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11"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Local linear approximation of gradient </a:t>
            </a:r>
            <a:endParaRPr lang="en-US" sz="3200" b="1" dirty="0">
              <a:latin typeface="Arial" charset="0"/>
              <a:ea typeface="Arial" charset="0"/>
              <a:cs typeface="Arial" charset="0"/>
            </a:endParaRPr>
          </a:p>
        </p:txBody>
      </p:sp>
      <p:cxnSp>
        <p:nvCxnSpPr>
          <p:cNvPr id="22" name="Straight Connector 21"/>
          <p:cNvCxnSpPr/>
          <p:nvPr/>
        </p:nvCxnSpPr>
        <p:spPr>
          <a:xfrm flipV="1">
            <a:off x="859609" y="1338300"/>
            <a:ext cx="4144819" cy="18472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0" idx="41"/>
          </p:cNvCxnSpPr>
          <p:nvPr/>
        </p:nvCxnSpPr>
        <p:spPr>
          <a:xfrm>
            <a:off x="2168558" y="2593206"/>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09922" y="5079099"/>
            <a:ext cx="588818" cy="646331"/>
          </a:xfrm>
          <a:prstGeom prst="rect">
            <a:avLst/>
          </a:prstGeom>
          <a:noFill/>
        </p:spPr>
        <p:txBody>
          <a:bodyPr wrap="square" rtlCol="0">
            <a:spAutoFit/>
          </a:bodyPr>
          <a:lstStyle/>
          <a:p>
            <a:r>
              <a:rPr lang="en-US" sz="3600" dirty="0"/>
              <a:t>x</a:t>
            </a:r>
            <a:r>
              <a:rPr lang="en-US" sz="3600" baseline="-25000" dirty="0" smtClean="0"/>
              <a:t>o</a:t>
            </a:r>
            <a:endParaRPr lang="en-US" sz="3600" baseline="-25000" dirty="0"/>
          </a:p>
        </p:txBody>
      </p:sp>
      <p:sp>
        <p:nvSpPr>
          <p:cNvPr id="26" name="TextBox 25"/>
          <p:cNvSpPr txBox="1"/>
          <p:nvPr/>
        </p:nvSpPr>
        <p:spPr>
          <a:xfrm>
            <a:off x="30645" y="2264245"/>
            <a:ext cx="588818" cy="646331"/>
          </a:xfrm>
          <a:prstGeom prst="rect">
            <a:avLst/>
          </a:prstGeom>
          <a:noFill/>
        </p:spPr>
        <p:txBody>
          <a:bodyPr wrap="square" rtlCol="0">
            <a:spAutoFit/>
          </a:bodyPr>
          <a:lstStyle/>
          <a:p>
            <a:r>
              <a:rPr lang="en-US" sz="3600" dirty="0" err="1"/>
              <a:t>y</a:t>
            </a:r>
            <a:r>
              <a:rPr lang="en-US" sz="3600" baseline="-25000" dirty="0" err="1" smtClean="0"/>
              <a:t>o</a:t>
            </a:r>
            <a:endParaRPr lang="en-US" sz="3600" baseline="-25000" dirty="0"/>
          </a:p>
        </p:txBody>
      </p:sp>
      <p:grpSp>
        <p:nvGrpSpPr>
          <p:cNvPr id="54" name="Group 53"/>
          <p:cNvGrpSpPr/>
          <p:nvPr/>
        </p:nvGrpSpPr>
        <p:grpSpPr>
          <a:xfrm>
            <a:off x="28337" y="719463"/>
            <a:ext cx="5375461" cy="4994565"/>
            <a:chOff x="289454" y="719461"/>
            <a:chExt cx="5375461" cy="4994565"/>
          </a:xfrm>
        </p:grpSpPr>
        <p:cxnSp>
          <p:nvCxnSpPr>
            <p:cNvPr id="7" name="Straight Arrow Connector 6"/>
            <p:cNvCxnSpPr/>
            <p:nvPr/>
          </p:nvCxnSpPr>
          <p:spPr>
            <a:xfrm>
              <a:off x="289454" y="5102116"/>
              <a:ext cx="498763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7" idx="3"/>
            </p:cNvCxnSpPr>
            <p:nvPr/>
          </p:nvCxnSpPr>
          <p:spPr>
            <a:xfrm flipV="1">
              <a:off x="947221" y="1042627"/>
              <a:ext cx="4618" cy="4671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947545" y="2215753"/>
              <a:ext cx="3873637" cy="2817091"/>
            </a:xfrm>
            <a:custGeom>
              <a:avLst/>
              <a:gdLst>
                <a:gd name="connsiteX0" fmla="*/ 0 w 4254638"/>
                <a:gd name="connsiteY0" fmla="*/ 3532909 h 3532909"/>
                <a:gd name="connsiteX1" fmla="*/ 34636 w 4254638"/>
                <a:gd name="connsiteY1" fmla="*/ 3463636 h 3532909"/>
                <a:gd name="connsiteX2" fmla="*/ 46181 w 4254638"/>
                <a:gd name="connsiteY2" fmla="*/ 3429000 h 3532909"/>
                <a:gd name="connsiteX3" fmla="*/ 69272 w 4254638"/>
                <a:gd name="connsiteY3" fmla="*/ 3371272 h 3532909"/>
                <a:gd name="connsiteX4" fmla="*/ 80818 w 4254638"/>
                <a:gd name="connsiteY4" fmla="*/ 3255818 h 3532909"/>
                <a:gd name="connsiteX5" fmla="*/ 92363 w 4254638"/>
                <a:gd name="connsiteY5" fmla="*/ 3221181 h 3532909"/>
                <a:gd name="connsiteX6" fmla="*/ 103909 w 4254638"/>
                <a:gd name="connsiteY6" fmla="*/ 3117272 h 3532909"/>
                <a:gd name="connsiteX7" fmla="*/ 127000 w 4254638"/>
                <a:gd name="connsiteY7" fmla="*/ 2955636 h 3532909"/>
                <a:gd name="connsiteX8" fmla="*/ 138545 w 4254638"/>
                <a:gd name="connsiteY8" fmla="*/ 2805545 h 3532909"/>
                <a:gd name="connsiteX9" fmla="*/ 150090 w 4254638"/>
                <a:gd name="connsiteY9" fmla="*/ 2724727 h 3532909"/>
                <a:gd name="connsiteX10" fmla="*/ 161636 w 4254638"/>
                <a:gd name="connsiteY10" fmla="*/ 2597727 h 3532909"/>
                <a:gd name="connsiteX11" fmla="*/ 173181 w 4254638"/>
                <a:gd name="connsiteY11" fmla="*/ 2563090 h 3532909"/>
                <a:gd name="connsiteX12" fmla="*/ 184727 w 4254638"/>
                <a:gd name="connsiteY12" fmla="*/ 2505363 h 3532909"/>
                <a:gd name="connsiteX13" fmla="*/ 219363 w 4254638"/>
                <a:gd name="connsiteY13" fmla="*/ 2459181 h 3532909"/>
                <a:gd name="connsiteX14" fmla="*/ 254000 w 4254638"/>
                <a:gd name="connsiteY14" fmla="*/ 2355272 h 3532909"/>
                <a:gd name="connsiteX15" fmla="*/ 288636 w 4254638"/>
                <a:gd name="connsiteY15" fmla="*/ 2262909 h 3532909"/>
                <a:gd name="connsiteX16" fmla="*/ 311727 w 4254638"/>
                <a:gd name="connsiteY16" fmla="*/ 2170545 h 3532909"/>
                <a:gd name="connsiteX17" fmla="*/ 357909 w 4254638"/>
                <a:gd name="connsiteY17" fmla="*/ 2078181 h 3532909"/>
                <a:gd name="connsiteX18" fmla="*/ 369454 w 4254638"/>
                <a:gd name="connsiteY18" fmla="*/ 2020454 h 3532909"/>
                <a:gd name="connsiteX19" fmla="*/ 392545 w 4254638"/>
                <a:gd name="connsiteY19" fmla="*/ 1974272 h 3532909"/>
                <a:gd name="connsiteX20" fmla="*/ 438727 w 4254638"/>
                <a:gd name="connsiteY20" fmla="*/ 1881909 h 3532909"/>
                <a:gd name="connsiteX21" fmla="*/ 473363 w 4254638"/>
                <a:gd name="connsiteY21" fmla="*/ 1789545 h 3532909"/>
                <a:gd name="connsiteX22" fmla="*/ 496454 w 4254638"/>
                <a:gd name="connsiteY22" fmla="*/ 1731818 h 3532909"/>
                <a:gd name="connsiteX23" fmla="*/ 542636 w 4254638"/>
                <a:gd name="connsiteY23" fmla="*/ 1639454 h 3532909"/>
                <a:gd name="connsiteX24" fmla="*/ 577272 w 4254638"/>
                <a:gd name="connsiteY24" fmla="*/ 1593272 h 3532909"/>
                <a:gd name="connsiteX25" fmla="*/ 669636 w 4254638"/>
                <a:gd name="connsiteY25" fmla="*/ 1431636 h 3532909"/>
                <a:gd name="connsiteX26" fmla="*/ 715818 w 4254638"/>
                <a:gd name="connsiteY26" fmla="*/ 1385454 h 3532909"/>
                <a:gd name="connsiteX27" fmla="*/ 750454 w 4254638"/>
                <a:gd name="connsiteY27" fmla="*/ 1327727 h 3532909"/>
                <a:gd name="connsiteX28" fmla="*/ 819727 w 4254638"/>
                <a:gd name="connsiteY28" fmla="*/ 1235363 h 3532909"/>
                <a:gd name="connsiteX29" fmla="*/ 900545 w 4254638"/>
                <a:gd name="connsiteY29" fmla="*/ 1131454 h 3532909"/>
                <a:gd name="connsiteX30" fmla="*/ 969818 w 4254638"/>
                <a:gd name="connsiteY30" fmla="*/ 1039090 h 3532909"/>
                <a:gd name="connsiteX31" fmla="*/ 1039090 w 4254638"/>
                <a:gd name="connsiteY31" fmla="*/ 958272 h 3532909"/>
                <a:gd name="connsiteX32" fmla="*/ 1085272 w 4254638"/>
                <a:gd name="connsiteY32" fmla="*/ 912090 h 3532909"/>
                <a:gd name="connsiteX33" fmla="*/ 1131454 w 4254638"/>
                <a:gd name="connsiteY33" fmla="*/ 854363 h 3532909"/>
                <a:gd name="connsiteX34" fmla="*/ 1177636 w 4254638"/>
                <a:gd name="connsiteY34" fmla="*/ 819727 h 3532909"/>
                <a:gd name="connsiteX35" fmla="*/ 1246909 w 4254638"/>
                <a:gd name="connsiteY35" fmla="*/ 738909 h 3532909"/>
                <a:gd name="connsiteX36" fmla="*/ 1281545 w 4254638"/>
                <a:gd name="connsiteY36" fmla="*/ 715818 h 3532909"/>
                <a:gd name="connsiteX37" fmla="*/ 1316181 w 4254638"/>
                <a:gd name="connsiteY37" fmla="*/ 681181 h 3532909"/>
                <a:gd name="connsiteX38" fmla="*/ 1385454 w 4254638"/>
                <a:gd name="connsiteY38" fmla="*/ 635000 h 3532909"/>
                <a:gd name="connsiteX39" fmla="*/ 1489363 w 4254638"/>
                <a:gd name="connsiteY39" fmla="*/ 554181 h 3532909"/>
                <a:gd name="connsiteX40" fmla="*/ 1593272 w 4254638"/>
                <a:gd name="connsiteY40" fmla="*/ 496454 h 3532909"/>
                <a:gd name="connsiteX41" fmla="*/ 1627909 w 4254638"/>
                <a:gd name="connsiteY41" fmla="*/ 473363 h 3532909"/>
                <a:gd name="connsiteX42" fmla="*/ 1674090 w 4254638"/>
                <a:gd name="connsiteY42" fmla="*/ 450272 h 3532909"/>
                <a:gd name="connsiteX43" fmla="*/ 1743363 w 4254638"/>
                <a:gd name="connsiteY43" fmla="*/ 404090 h 3532909"/>
                <a:gd name="connsiteX44" fmla="*/ 1801090 w 4254638"/>
                <a:gd name="connsiteY44" fmla="*/ 381000 h 3532909"/>
                <a:gd name="connsiteX45" fmla="*/ 1893454 w 4254638"/>
                <a:gd name="connsiteY45" fmla="*/ 334818 h 3532909"/>
                <a:gd name="connsiteX46" fmla="*/ 1951181 w 4254638"/>
                <a:gd name="connsiteY46" fmla="*/ 311727 h 3532909"/>
                <a:gd name="connsiteX47" fmla="*/ 2008909 w 4254638"/>
                <a:gd name="connsiteY47" fmla="*/ 277090 h 3532909"/>
                <a:gd name="connsiteX48" fmla="*/ 2135909 w 4254638"/>
                <a:gd name="connsiteY48" fmla="*/ 242454 h 3532909"/>
                <a:gd name="connsiteX49" fmla="*/ 2205181 w 4254638"/>
                <a:gd name="connsiteY49" fmla="*/ 219363 h 3532909"/>
                <a:gd name="connsiteX50" fmla="*/ 2366818 w 4254638"/>
                <a:gd name="connsiteY50" fmla="*/ 173181 h 3532909"/>
                <a:gd name="connsiteX51" fmla="*/ 2447636 w 4254638"/>
                <a:gd name="connsiteY51" fmla="*/ 150090 h 3532909"/>
                <a:gd name="connsiteX52" fmla="*/ 2597727 w 4254638"/>
                <a:gd name="connsiteY52" fmla="*/ 103909 h 3532909"/>
                <a:gd name="connsiteX53" fmla="*/ 2759363 w 4254638"/>
                <a:gd name="connsiteY53" fmla="*/ 80818 h 3532909"/>
                <a:gd name="connsiteX54" fmla="*/ 2921000 w 4254638"/>
                <a:gd name="connsiteY54" fmla="*/ 57727 h 3532909"/>
                <a:gd name="connsiteX55" fmla="*/ 3024909 w 4254638"/>
                <a:gd name="connsiteY55" fmla="*/ 46181 h 3532909"/>
                <a:gd name="connsiteX56" fmla="*/ 3117272 w 4254638"/>
                <a:gd name="connsiteY56" fmla="*/ 34636 h 3532909"/>
                <a:gd name="connsiteX57" fmla="*/ 3544454 w 4254638"/>
                <a:gd name="connsiteY57" fmla="*/ 0 h 3532909"/>
                <a:gd name="connsiteX58" fmla="*/ 4098636 w 4254638"/>
                <a:gd name="connsiteY58" fmla="*/ 11545 h 3532909"/>
                <a:gd name="connsiteX59" fmla="*/ 4191000 w 4254638"/>
                <a:gd name="connsiteY59" fmla="*/ 23090 h 353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254638" h="3532909">
                  <a:moveTo>
                    <a:pt x="0" y="3532909"/>
                  </a:moveTo>
                  <a:cubicBezTo>
                    <a:pt x="11545" y="3509818"/>
                    <a:pt x="24151" y="3487227"/>
                    <a:pt x="34636" y="3463636"/>
                  </a:cubicBezTo>
                  <a:cubicBezTo>
                    <a:pt x="39579" y="3452515"/>
                    <a:pt x="41908" y="3440395"/>
                    <a:pt x="46181" y="3429000"/>
                  </a:cubicBezTo>
                  <a:cubicBezTo>
                    <a:pt x="53458" y="3409595"/>
                    <a:pt x="61575" y="3390515"/>
                    <a:pt x="69272" y="3371272"/>
                  </a:cubicBezTo>
                  <a:cubicBezTo>
                    <a:pt x="73121" y="3332787"/>
                    <a:pt x="74937" y="3294045"/>
                    <a:pt x="80818" y="3255818"/>
                  </a:cubicBezTo>
                  <a:cubicBezTo>
                    <a:pt x="82669" y="3243789"/>
                    <a:pt x="90362" y="3233186"/>
                    <a:pt x="92363" y="3221181"/>
                  </a:cubicBezTo>
                  <a:cubicBezTo>
                    <a:pt x="98092" y="3186806"/>
                    <a:pt x="99837" y="3151883"/>
                    <a:pt x="103909" y="3117272"/>
                  </a:cubicBezTo>
                  <a:cubicBezTo>
                    <a:pt x="115470" y="3019005"/>
                    <a:pt x="112532" y="3042443"/>
                    <a:pt x="127000" y="2955636"/>
                  </a:cubicBezTo>
                  <a:cubicBezTo>
                    <a:pt x="130848" y="2905606"/>
                    <a:pt x="133552" y="2855474"/>
                    <a:pt x="138545" y="2805545"/>
                  </a:cubicBezTo>
                  <a:cubicBezTo>
                    <a:pt x="141253" y="2778467"/>
                    <a:pt x="147085" y="2751773"/>
                    <a:pt x="150090" y="2724727"/>
                  </a:cubicBezTo>
                  <a:cubicBezTo>
                    <a:pt x="154784" y="2682479"/>
                    <a:pt x="155624" y="2639808"/>
                    <a:pt x="161636" y="2597727"/>
                  </a:cubicBezTo>
                  <a:cubicBezTo>
                    <a:pt x="163357" y="2585679"/>
                    <a:pt x="170229" y="2574897"/>
                    <a:pt x="173181" y="2563090"/>
                  </a:cubicBezTo>
                  <a:cubicBezTo>
                    <a:pt x="177940" y="2544052"/>
                    <a:pt x="176757" y="2523295"/>
                    <a:pt x="184727" y="2505363"/>
                  </a:cubicBezTo>
                  <a:cubicBezTo>
                    <a:pt x="192542" y="2487779"/>
                    <a:pt x="210018" y="2476002"/>
                    <a:pt x="219363" y="2459181"/>
                  </a:cubicBezTo>
                  <a:cubicBezTo>
                    <a:pt x="242777" y="2417035"/>
                    <a:pt x="241692" y="2398350"/>
                    <a:pt x="254000" y="2355272"/>
                  </a:cubicBezTo>
                  <a:cubicBezTo>
                    <a:pt x="284551" y="2248345"/>
                    <a:pt x="239819" y="2421562"/>
                    <a:pt x="288636" y="2262909"/>
                  </a:cubicBezTo>
                  <a:cubicBezTo>
                    <a:pt x="297969" y="2232577"/>
                    <a:pt x="297534" y="2198930"/>
                    <a:pt x="311727" y="2170545"/>
                  </a:cubicBezTo>
                  <a:lnTo>
                    <a:pt x="357909" y="2078181"/>
                  </a:lnTo>
                  <a:cubicBezTo>
                    <a:pt x="361757" y="2058939"/>
                    <a:pt x="363249" y="2039070"/>
                    <a:pt x="369454" y="2020454"/>
                  </a:cubicBezTo>
                  <a:cubicBezTo>
                    <a:pt x="374897" y="2004126"/>
                    <a:pt x="385555" y="1990000"/>
                    <a:pt x="392545" y="1974272"/>
                  </a:cubicBezTo>
                  <a:cubicBezTo>
                    <a:pt x="430204" y="1889540"/>
                    <a:pt x="397837" y="1943243"/>
                    <a:pt x="438727" y="1881909"/>
                  </a:cubicBezTo>
                  <a:cubicBezTo>
                    <a:pt x="458421" y="1803128"/>
                    <a:pt x="438864" y="1867168"/>
                    <a:pt x="473363" y="1789545"/>
                  </a:cubicBezTo>
                  <a:cubicBezTo>
                    <a:pt x="481780" y="1770607"/>
                    <a:pt x="487769" y="1750635"/>
                    <a:pt x="496454" y="1731818"/>
                  </a:cubicBezTo>
                  <a:cubicBezTo>
                    <a:pt x="510879" y="1700564"/>
                    <a:pt x="521983" y="1666992"/>
                    <a:pt x="542636" y="1639454"/>
                  </a:cubicBezTo>
                  <a:cubicBezTo>
                    <a:pt x="554181" y="1624060"/>
                    <a:pt x="567074" y="1609590"/>
                    <a:pt x="577272" y="1593272"/>
                  </a:cubicBezTo>
                  <a:cubicBezTo>
                    <a:pt x="615919" y="1531436"/>
                    <a:pt x="603282" y="1497990"/>
                    <a:pt x="669636" y="1431636"/>
                  </a:cubicBezTo>
                  <a:cubicBezTo>
                    <a:pt x="685030" y="1416242"/>
                    <a:pt x="702452" y="1402639"/>
                    <a:pt x="715818" y="1385454"/>
                  </a:cubicBezTo>
                  <a:cubicBezTo>
                    <a:pt x="729595" y="1367741"/>
                    <a:pt x="737681" y="1346177"/>
                    <a:pt x="750454" y="1327727"/>
                  </a:cubicBezTo>
                  <a:cubicBezTo>
                    <a:pt x="772360" y="1296085"/>
                    <a:pt x="796636" y="1266151"/>
                    <a:pt x="819727" y="1235363"/>
                  </a:cubicBezTo>
                  <a:cubicBezTo>
                    <a:pt x="903257" y="1123989"/>
                    <a:pt x="798662" y="1262446"/>
                    <a:pt x="900545" y="1131454"/>
                  </a:cubicBezTo>
                  <a:cubicBezTo>
                    <a:pt x="900551" y="1131447"/>
                    <a:pt x="969812" y="1039096"/>
                    <a:pt x="969818" y="1039090"/>
                  </a:cubicBezTo>
                  <a:cubicBezTo>
                    <a:pt x="1068330" y="940578"/>
                    <a:pt x="935413" y="1076760"/>
                    <a:pt x="1039090" y="958272"/>
                  </a:cubicBezTo>
                  <a:cubicBezTo>
                    <a:pt x="1053426" y="941888"/>
                    <a:pt x="1070808" y="928361"/>
                    <a:pt x="1085272" y="912090"/>
                  </a:cubicBezTo>
                  <a:cubicBezTo>
                    <a:pt x="1101643" y="893672"/>
                    <a:pt x="1114029" y="871788"/>
                    <a:pt x="1131454" y="854363"/>
                  </a:cubicBezTo>
                  <a:cubicBezTo>
                    <a:pt x="1145061" y="840757"/>
                    <a:pt x="1163026" y="832250"/>
                    <a:pt x="1177636" y="819727"/>
                  </a:cubicBezTo>
                  <a:cubicBezTo>
                    <a:pt x="1265600" y="744329"/>
                    <a:pt x="1155663" y="830154"/>
                    <a:pt x="1246909" y="738909"/>
                  </a:cubicBezTo>
                  <a:cubicBezTo>
                    <a:pt x="1256721" y="729097"/>
                    <a:pt x="1270885" y="724701"/>
                    <a:pt x="1281545" y="715818"/>
                  </a:cubicBezTo>
                  <a:cubicBezTo>
                    <a:pt x="1294088" y="705365"/>
                    <a:pt x="1303293" y="691205"/>
                    <a:pt x="1316181" y="681181"/>
                  </a:cubicBezTo>
                  <a:cubicBezTo>
                    <a:pt x="1338087" y="664143"/>
                    <a:pt x="1363548" y="652038"/>
                    <a:pt x="1385454" y="635000"/>
                  </a:cubicBezTo>
                  <a:cubicBezTo>
                    <a:pt x="1420090" y="608060"/>
                    <a:pt x="1450116" y="573805"/>
                    <a:pt x="1489363" y="554181"/>
                  </a:cubicBezTo>
                  <a:cubicBezTo>
                    <a:pt x="1544498" y="526614"/>
                    <a:pt x="1535283" y="532697"/>
                    <a:pt x="1593272" y="496454"/>
                  </a:cubicBezTo>
                  <a:cubicBezTo>
                    <a:pt x="1605039" y="489100"/>
                    <a:pt x="1615861" y="480248"/>
                    <a:pt x="1627909" y="473363"/>
                  </a:cubicBezTo>
                  <a:cubicBezTo>
                    <a:pt x="1642852" y="464824"/>
                    <a:pt x="1659332" y="459127"/>
                    <a:pt x="1674090" y="450272"/>
                  </a:cubicBezTo>
                  <a:cubicBezTo>
                    <a:pt x="1697887" y="435994"/>
                    <a:pt x="1717596" y="414396"/>
                    <a:pt x="1743363" y="404090"/>
                  </a:cubicBezTo>
                  <a:cubicBezTo>
                    <a:pt x="1762605" y="396393"/>
                    <a:pt x="1782273" y="389685"/>
                    <a:pt x="1801090" y="381000"/>
                  </a:cubicBezTo>
                  <a:cubicBezTo>
                    <a:pt x="1832344" y="366575"/>
                    <a:pt x="1861494" y="347602"/>
                    <a:pt x="1893454" y="334818"/>
                  </a:cubicBezTo>
                  <a:cubicBezTo>
                    <a:pt x="1912696" y="327121"/>
                    <a:pt x="1932644" y="320995"/>
                    <a:pt x="1951181" y="311727"/>
                  </a:cubicBezTo>
                  <a:cubicBezTo>
                    <a:pt x="1971252" y="301691"/>
                    <a:pt x="1988480" y="286376"/>
                    <a:pt x="2008909" y="277090"/>
                  </a:cubicBezTo>
                  <a:cubicBezTo>
                    <a:pt x="2078681" y="245376"/>
                    <a:pt x="2068921" y="260724"/>
                    <a:pt x="2135909" y="242454"/>
                  </a:cubicBezTo>
                  <a:cubicBezTo>
                    <a:pt x="2159391" y="236050"/>
                    <a:pt x="2181868" y="226357"/>
                    <a:pt x="2205181" y="219363"/>
                  </a:cubicBezTo>
                  <a:cubicBezTo>
                    <a:pt x="2258853" y="203261"/>
                    <a:pt x="2312939" y="188575"/>
                    <a:pt x="2366818" y="173181"/>
                  </a:cubicBezTo>
                  <a:cubicBezTo>
                    <a:pt x="2393757" y="165484"/>
                    <a:pt x="2421056" y="158950"/>
                    <a:pt x="2447636" y="150090"/>
                  </a:cubicBezTo>
                  <a:cubicBezTo>
                    <a:pt x="2483120" y="138262"/>
                    <a:pt x="2562995" y="110525"/>
                    <a:pt x="2597727" y="103909"/>
                  </a:cubicBezTo>
                  <a:cubicBezTo>
                    <a:pt x="2651191" y="93725"/>
                    <a:pt x="2705484" y="88515"/>
                    <a:pt x="2759363" y="80818"/>
                  </a:cubicBezTo>
                  <a:lnTo>
                    <a:pt x="2921000" y="57727"/>
                  </a:lnTo>
                  <a:lnTo>
                    <a:pt x="3024909" y="46181"/>
                  </a:lnTo>
                  <a:lnTo>
                    <a:pt x="3117272" y="34636"/>
                  </a:lnTo>
                  <a:cubicBezTo>
                    <a:pt x="3229314" y="22842"/>
                    <a:pt x="3473159" y="5484"/>
                    <a:pt x="3544454" y="0"/>
                  </a:cubicBezTo>
                  <a:lnTo>
                    <a:pt x="4098636" y="11545"/>
                  </a:lnTo>
                  <a:cubicBezTo>
                    <a:pt x="4431104" y="23634"/>
                    <a:pt x="4117190" y="23090"/>
                    <a:pt x="4191000" y="2309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363021" y="719461"/>
              <a:ext cx="588818" cy="646331"/>
            </a:xfrm>
            <a:prstGeom prst="rect">
              <a:avLst/>
            </a:prstGeom>
            <a:noFill/>
          </p:spPr>
          <p:txBody>
            <a:bodyPr wrap="square" rtlCol="0">
              <a:spAutoFit/>
            </a:bodyPr>
            <a:lstStyle/>
            <a:p>
              <a:r>
                <a:rPr lang="en-US" sz="3600" dirty="0" smtClean="0"/>
                <a:t>y</a:t>
              </a:r>
              <a:endParaRPr lang="en-US" sz="3600" baseline="-25000" dirty="0"/>
            </a:p>
          </p:txBody>
        </p:sp>
        <p:sp>
          <p:nvSpPr>
            <p:cNvPr id="28" name="TextBox 27"/>
            <p:cNvSpPr txBox="1"/>
            <p:nvPr/>
          </p:nvSpPr>
          <p:spPr>
            <a:xfrm>
              <a:off x="5076097" y="4997320"/>
              <a:ext cx="588818" cy="646331"/>
            </a:xfrm>
            <a:prstGeom prst="rect">
              <a:avLst/>
            </a:prstGeom>
            <a:noFill/>
          </p:spPr>
          <p:txBody>
            <a:bodyPr wrap="square" rtlCol="0">
              <a:spAutoFit/>
            </a:bodyPr>
            <a:lstStyle/>
            <a:p>
              <a:r>
                <a:rPr lang="en-US" sz="3600" dirty="0" smtClean="0"/>
                <a:t>x</a:t>
              </a:r>
              <a:endParaRPr lang="en-US" sz="3600" baseline="-25000" dirty="0"/>
            </a:p>
          </p:txBody>
        </p:sp>
      </p:grpSp>
      <p:cxnSp>
        <p:nvCxnSpPr>
          <p:cNvPr id="29" name="Straight Connector 28"/>
          <p:cNvCxnSpPr>
            <a:stCxn id="20" idx="40"/>
          </p:cNvCxnSpPr>
          <p:nvPr/>
        </p:nvCxnSpPr>
        <p:spPr>
          <a:xfrm flipH="1">
            <a:off x="686428" y="2611618"/>
            <a:ext cx="1450595" cy="4286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0" idx="40"/>
          </p:cNvCxnSpPr>
          <p:nvPr/>
        </p:nvCxnSpPr>
        <p:spPr>
          <a:xfrm flipV="1">
            <a:off x="2137023" y="2611443"/>
            <a:ext cx="1233718" cy="177"/>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75700" y="2066639"/>
            <a:ext cx="11546" cy="507999"/>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323573" y="2621268"/>
            <a:ext cx="949036" cy="646331"/>
          </a:xfrm>
          <a:prstGeom prst="rect">
            <a:avLst/>
          </a:prstGeom>
          <a:noFill/>
        </p:spPr>
        <p:txBody>
          <a:bodyPr wrap="square" rtlCol="0">
            <a:spAutoFit/>
          </a:bodyPr>
          <a:lstStyle/>
          <a:p>
            <a:r>
              <a:rPr lang="en-US" sz="3600" dirty="0" err="1" smtClean="0"/>
              <a:t>Δx</a:t>
            </a:r>
            <a:endParaRPr lang="en-US" sz="3600" baseline="-25000" dirty="0"/>
          </a:p>
        </p:txBody>
      </p:sp>
      <p:sp>
        <p:nvSpPr>
          <p:cNvPr id="40" name="TextBox 39"/>
          <p:cNvSpPr txBox="1"/>
          <p:nvPr/>
        </p:nvSpPr>
        <p:spPr>
          <a:xfrm>
            <a:off x="848064" y="2000122"/>
            <a:ext cx="949036" cy="646331"/>
          </a:xfrm>
          <a:prstGeom prst="rect">
            <a:avLst/>
          </a:prstGeom>
          <a:noFill/>
        </p:spPr>
        <p:txBody>
          <a:bodyPr wrap="square" rtlCol="0">
            <a:spAutoFit/>
          </a:bodyPr>
          <a:lstStyle/>
          <a:p>
            <a:r>
              <a:rPr lang="en-US" sz="3600" dirty="0" err="1" smtClean="0"/>
              <a:t>Δy</a:t>
            </a:r>
            <a:endParaRPr lang="en-US" sz="3600" baseline="-25000" dirty="0"/>
          </a:p>
        </p:txBody>
      </p:sp>
      <p:cxnSp>
        <p:nvCxnSpPr>
          <p:cNvPr id="44" name="Straight Connector 43"/>
          <p:cNvCxnSpPr/>
          <p:nvPr/>
        </p:nvCxnSpPr>
        <p:spPr>
          <a:xfrm>
            <a:off x="3383171" y="2630152"/>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03706" y="5079099"/>
            <a:ext cx="789263" cy="646331"/>
          </a:xfrm>
          <a:prstGeom prst="rect">
            <a:avLst/>
          </a:prstGeom>
          <a:noFill/>
        </p:spPr>
        <p:txBody>
          <a:bodyPr wrap="square" rtlCol="0">
            <a:spAutoFit/>
          </a:bodyPr>
          <a:lstStyle/>
          <a:p>
            <a:pPr algn="l"/>
            <a:r>
              <a:rPr lang="en-US" sz="3600" dirty="0" smtClean="0"/>
              <a:t>x</a:t>
            </a:r>
            <a:r>
              <a:rPr lang="en-US" sz="3600" baseline="-25000" dirty="0" smtClean="0"/>
              <a:t>1</a:t>
            </a:r>
          </a:p>
        </p:txBody>
      </p:sp>
      <p:sp>
        <p:nvSpPr>
          <p:cNvPr id="46" name="TextBox 45"/>
          <p:cNvSpPr txBox="1"/>
          <p:nvPr/>
        </p:nvSpPr>
        <p:spPr>
          <a:xfrm>
            <a:off x="7922" y="1643087"/>
            <a:ext cx="588818" cy="646331"/>
          </a:xfrm>
          <a:prstGeom prst="rect">
            <a:avLst/>
          </a:prstGeom>
          <a:noFill/>
        </p:spPr>
        <p:txBody>
          <a:bodyPr wrap="square" rtlCol="0">
            <a:spAutoFit/>
          </a:bodyPr>
          <a:lstStyle/>
          <a:p>
            <a:r>
              <a:rPr lang="en-US" sz="3600" dirty="0" smtClean="0"/>
              <a:t>y</a:t>
            </a:r>
            <a:r>
              <a:rPr lang="en-US" sz="3600" baseline="-25000" dirty="0" smtClean="0"/>
              <a:t>1</a:t>
            </a:r>
            <a:endParaRPr lang="en-US" sz="3600" baseline="-25000" dirty="0"/>
          </a:p>
        </p:txBody>
      </p:sp>
      <p:cxnSp>
        <p:nvCxnSpPr>
          <p:cNvPr id="47" name="Straight Connector 46"/>
          <p:cNvCxnSpPr/>
          <p:nvPr/>
        </p:nvCxnSpPr>
        <p:spPr>
          <a:xfrm flipH="1" flipV="1">
            <a:off x="674883" y="1996378"/>
            <a:ext cx="2683989" cy="21555"/>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5447779" y="894036"/>
            <a:ext cx="3798017" cy="400110"/>
          </a:xfrm>
          <a:prstGeom prst="rect">
            <a:avLst/>
          </a:prstGeom>
        </p:spPr>
        <p:txBody>
          <a:bodyPr wrap="square">
            <a:spAutoFit/>
          </a:bodyPr>
          <a:lstStyle/>
          <a:p>
            <a:pPr algn="l"/>
            <a:r>
              <a:rPr lang="en-US" sz="2000" dirty="0" smtClean="0">
                <a:latin typeface="Arial"/>
                <a:cs typeface="Arial"/>
              </a:rPr>
              <a:t>Consider a function y=f(x)</a:t>
            </a:r>
          </a:p>
        </p:txBody>
      </p:sp>
      <p:sp>
        <p:nvSpPr>
          <p:cNvPr id="53" name="Rectangle 52"/>
          <p:cNvSpPr/>
          <p:nvPr/>
        </p:nvSpPr>
        <p:spPr>
          <a:xfrm>
            <a:off x="5515557" y="1380175"/>
            <a:ext cx="2570343" cy="400110"/>
          </a:xfrm>
          <a:prstGeom prst="rect">
            <a:avLst/>
          </a:prstGeom>
        </p:spPr>
        <p:txBody>
          <a:bodyPr wrap="none">
            <a:spAutoFit/>
          </a:bodyPr>
          <a:lstStyle/>
          <a:p>
            <a:r>
              <a:rPr lang="en-US" sz="2000" dirty="0">
                <a:latin typeface="Arial"/>
                <a:cs typeface="Arial"/>
              </a:rPr>
              <a:t>When x=x</a:t>
            </a:r>
            <a:r>
              <a:rPr lang="en-US" sz="2000" baseline="-25000" dirty="0">
                <a:latin typeface="Arial"/>
                <a:cs typeface="Arial"/>
              </a:rPr>
              <a:t>0</a:t>
            </a:r>
            <a:r>
              <a:rPr lang="en-US" sz="2000" dirty="0">
                <a:latin typeface="Arial"/>
                <a:cs typeface="Arial"/>
              </a:rPr>
              <a:t> then y=y</a:t>
            </a:r>
            <a:r>
              <a:rPr lang="en-US" sz="2000" baseline="-25000" dirty="0">
                <a:latin typeface="Arial"/>
                <a:cs typeface="Arial"/>
              </a:rPr>
              <a:t>0</a:t>
            </a:r>
          </a:p>
        </p:txBody>
      </p:sp>
      <p:sp>
        <p:nvSpPr>
          <p:cNvPr id="67" name="Rectangle 66"/>
          <p:cNvSpPr/>
          <p:nvPr/>
        </p:nvSpPr>
        <p:spPr>
          <a:xfrm>
            <a:off x="5523995" y="2091629"/>
            <a:ext cx="3828818" cy="1754327"/>
          </a:xfrm>
          <a:prstGeom prst="rect">
            <a:avLst/>
          </a:prstGeom>
        </p:spPr>
        <p:txBody>
          <a:bodyPr wrap="none">
            <a:spAutoFit/>
          </a:bodyPr>
          <a:lstStyle/>
          <a:p>
            <a:pPr algn="l"/>
            <a:r>
              <a:rPr lang="en-US" dirty="0" smtClean="0">
                <a:latin typeface="Arial"/>
                <a:cs typeface="Arial"/>
              </a:rPr>
              <a:t>As we increase the value of x by </a:t>
            </a:r>
            <a:r>
              <a:rPr lang="en-US" dirty="0" err="1" smtClean="0">
                <a:latin typeface="Arial"/>
                <a:cs typeface="Arial"/>
              </a:rPr>
              <a:t>Δx</a:t>
            </a:r>
            <a:endParaRPr lang="en-US" dirty="0" smtClean="0">
              <a:latin typeface="Arial"/>
              <a:cs typeface="Arial"/>
            </a:endParaRPr>
          </a:p>
          <a:p>
            <a:pPr algn="l"/>
            <a:r>
              <a:rPr lang="en-US" dirty="0" smtClean="0">
                <a:latin typeface="Arial"/>
                <a:cs typeface="Arial"/>
              </a:rPr>
              <a:t>we reach a point where x</a:t>
            </a:r>
            <a:r>
              <a:rPr lang="en-US" baseline="-25000" dirty="0" smtClean="0">
                <a:latin typeface="Arial"/>
                <a:cs typeface="Arial"/>
              </a:rPr>
              <a:t>1</a:t>
            </a:r>
            <a:r>
              <a:rPr lang="en-US" dirty="0" smtClean="0">
                <a:latin typeface="Arial"/>
                <a:cs typeface="Arial"/>
              </a:rPr>
              <a:t>=</a:t>
            </a:r>
            <a:r>
              <a:rPr lang="en-US" dirty="0" err="1" smtClean="0">
                <a:latin typeface="Arial"/>
                <a:cs typeface="Arial"/>
              </a:rPr>
              <a:t>x</a:t>
            </a:r>
            <a:r>
              <a:rPr lang="en-US" baseline="-25000" dirty="0" err="1" smtClean="0">
                <a:latin typeface="Arial"/>
                <a:cs typeface="Arial"/>
              </a:rPr>
              <a:t>o</a:t>
            </a:r>
            <a:r>
              <a:rPr lang="en-US" dirty="0" err="1" smtClean="0">
                <a:latin typeface="Arial"/>
                <a:cs typeface="Arial"/>
              </a:rPr>
              <a:t>+</a:t>
            </a:r>
            <a:r>
              <a:rPr lang="en-US" dirty="0" err="1">
                <a:latin typeface="Arial"/>
                <a:cs typeface="Arial"/>
              </a:rPr>
              <a:t>Δx</a:t>
            </a:r>
            <a:endParaRPr lang="en-US" dirty="0" smtClean="0">
              <a:latin typeface="Arial"/>
              <a:cs typeface="Arial"/>
            </a:endParaRPr>
          </a:p>
          <a:p>
            <a:pPr algn="l"/>
            <a:r>
              <a:rPr lang="en-US" dirty="0" smtClean="0">
                <a:latin typeface="Arial"/>
                <a:cs typeface="Arial"/>
              </a:rPr>
              <a:t>Similarly this increases y by </a:t>
            </a:r>
            <a:r>
              <a:rPr lang="en-US" dirty="0" err="1" smtClean="0">
                <a:latin typeface="Arial"/>
                <a:cs typeface="Arial"/>
              </a:rPr>
              <a:t>Δy</a:t>
            </a:r>
            <a:r>
              <a:rPr lang="en-US" dirty="0" smtClean="0">
                <a:latin typeface="Arial"/>
                <a:cs typeface="Arial"/>
              </a:rPr>
              <a:t> </a:t>
            </a:r>
          </a:p>
          <a:p>
            <a:pPr algn="l"/>
            <a:r>
              <a:rPr lang="en-US" dirty="0">
                <a:latin typeface="Arial"/>
                <a:cs typeface="Arial"/>
              </a:rPr>
              <a:t>r</a:t>
            </a:r>
            <a:r>
              <a:rPr lang="en-US" dirty="0" smtClean="0">
                <a:latin typeface="Arial"/>
                <a:cs typeface="Arial"/>
              </a:rPr>
              <a:t>eaching the value y</a:t>
            </a:r>
            <a:r>
              <a:rPr lang="en-US" baseline="-25000" dirty="0" smtClean="0">
                <a:latin typeface="Arial"/>
                <a:cs typeface="Arial"/>
              </a:rPr>
              <a:t>1</a:t>
            </a:r>
            <a:r>
              <a:rPr lang="en-US" dirty="0" smtClean="0">
                <a:latin typeface="Arial"/>
                <a:cs typeface="Arial"/>
              </a:rPr>
              <a:t>=</a:t>
            </a:r>
            <a:r>
              <a:rPr lang="en-US" dirty="0" err="1" smtClean="0">
                <a:latin typeface="Arial"/>
                <a:cs typeface="Arial"/>
              </a:rPr>
              <a:t>y</a:t>
            </a:r>
            <a:r>
              <a:rPr lang="en-US" baseline="-25000" dirty="0" err="1" smtClean="0">
                <a:latin typeface="Arial"/>
                <a:cs typeface="Arial"/>
              </a:rPr>
              <a:t>o</a:t>
            </a:r>
            <a:r>
              <a:rPr lang="en-US" dirty="0" err="1">
                <a:latin typeface="Arial"/>
                <a:cs typeface="Arial"/>
              </a:rPr>
              <a:t>+</a:t>
            </a:r>
            <a:r>
              <a:rPr lang="en-US" dirty="0" err="1" smtClean="0">
                <a:latin typeface="Arial"/>
                <a:cs typeface="Arial"/>
              </a:rPr>
              <a:t>Δy</a:t>
            </a:r>
            <a:endParaRPr lang="en-US" sz="2000" baseline="-25000" dirty="0" smtClean="0">
              <a:latin typeface="Arial"/>
              <a:cs typeface="Arial"/>
            </a:endParaRPr>
          </a:p>
          <a:p>
            <a:pPr algn="l"/>
            <a:endParaRPr lang="en-US" dirty="0" smtClean="0">
              <a:latin typeface="Arial"/>
              <a:cs typeface="Arial"/>
            </a:endParaRPr>
          </a:p>
          <a:p>
            <a:pPr algn="l"/>
            <a:r>
              <a:rPr lang="en-US" dirty="0" smtClean="0">
                <a:latin typeface="Arial"/>
                <a:cs typeface="Arial"/>
              </a:rPr>
              <a:t>Thus</a:t>
            </a:r>
            <a:endParaRPr lang="en-US" baseline="-25000" dirty="0" smtClean="0">
              <a:latin typeface="Arial"/>
              <a:cs typeface="Arial"/>
            </a:endParaRPr>
          </a:p>
        </p:txBody>
      </p:sp>
      <p:graphicFrame>
        <p:nvGraphicFramePr>
          <p:cNvPr id="68" name="Object 67"/>
          <p:cNvGraphicFramePr>
            <a:graphicFrameLocks noChangeAspect="1"/>
          </p:cNvGraphicFramePr>
          <p:nvPr>
            <p:extLst>
              <p:ext uri="{D42A27DB-BD31-4B8C-83A1-F6EECF244321}">
                <p14:modId xmlns:p14="http://schemas.microsoft.com/office/powerpoint/2010/main" val="3312686910"/>
              </p:ext>
            </p:extLst>
          </p:nvPr>
        </p:nvGraphicFramePr>
        <p:xfrm>
          <a:off x="5576206" y="4026660"/>
          <a:ext cx="3917950" cy="581025"/>
        </p:xfrm>
        <a:graphic>
          <a:graphicData uri="http://schemas.openxmlformats.org/presentationml/2006/ole">
            <mc:AlternateContent xmlns:mc="http://schemas.openxmlformats.org/markup-compatibility/2006">
              <mc:Choice xmlns:v="urn:schemas-microsoft-com:vml" Requires="v">
                <p:oleObj spid="_x0000_s19603" name="Equation" r:id="rId3" imgW="1625600" imgH="241300" progId="Equation.DSMT4">
                  <p:embed/>
                </p:oleObj>
              </mc:Choice>
              <mc:Fallback>
                <p:oleObj name="Equation" r:id="rId3" imgW="1625600" imgH="241300" progId="Equation.DSMT4">
                  <p:embed/>
                  <p:pic>
                    <p:nvPicPr>
                      <p:cNvPr id="0" name=""/>
                      <p:cNvPicPr/>
                      <p:nvPr/>
                    </p:nvPicPr>
                    <p:blipFill>
                      <a:blip r:embed="rId4"/>
                      <a:stretch>
                        <a:fillRect/>
                      </a:stretch>
                    </p:blipFill>
                    <p:spPr>
                      <a:xfrm>
                        <a:off x="5576206" y="4026660"/>
                        <a:ext cx="3917950" cy="581025"/>
                      </a:xfrm>
                      <a:prstGeom prst="rect">
                        <a:avLst/>
                      </a:prstGeom>
                    </p:spPr>
                  </p:pic>
                </p:oleObj>
              </mc:Fallback>
            </mc:AlternateContent>
          </a:graphicData>
        </a:graphic>
      </p:graphicFrame>
      <p:sp>
        <p:nvSpPr>
          <p:cNvPr id="70" name="Rectangle 69"/>
          <p:cNvSpPr/>
          <p:nvPr/>
        </p:nvSpPr>
        <p:spPr>
          <a:xfrm>
            <a:off x="5540835" y="4905545"/>
            <a:ext cx="4262798" cy="1015663"/>
          </a:xfrm>
          <a:prstGeom prst="rect">
            <a:avLst/>
          </a:prstGeom>
        </p:spPr>
        <p:txBody>
          <a:bodyPr wrap="square">
            <a:spAutoFit/>
          </a:bodyPr>
          <a:lstStyle/>
          <a:p>
            <a:pPr algn="l"/>
            <a:r>
              <a:rPr lang="en-US" sz="2000" dirty="0" smtClean="0">
                <a:latin typeface="Arial"/>
                <a:cs typeface="Arial"/>
              </a:rPr>
              <a:t>The gradient of the curve at (x</a:t>
            </a:r>
            <a:r>
              <a:rPr lang="en-US" sz="2000" baseline="-25000" dirty="0" smtClean="0">
                <a:latin typeface="Arial"/>
                <a:cs typeface="Arial"/>
              </a:rPr>
              <a:t>o</a:t>
            </a:r>
            <a:r>
              <a:rPr lang="en-US" sz="2000" dirty="0" smtClean="0">
                <a:latin typeface="Arial"/>
                <a:cs typeface="Arial"/>
              </a:rPr>
              <a:t>, </a:t>
            </a:r>
            <a:r>
              <a:rPr lang="en-US" sz="2000" dirty="0" err="1" smtClean="0">
                <a:latin typeface="Arial"/>
                <a:cs typeface="Arial"/>
              </a:rPr>
              <a:t>y</a:t>
            </a:r>
            <a:r>
              <a:rPr lang="en-US" sz="2000" baseline="-25000" dirty="0" err="1" smtClean="0">
                <a:latin typeface="Arial"/>
                <a:cs typeface="Arial"/>
              </a:rPr>
              <a:t>o</a:t>
            </a:r>
            <a:r>
              <a:rPr lang="en-US" sz="2000" dirty="0" smtClean="0">
                <a:latin typeface="Arial"/>
                <a:cs typeface="Arial"/>
              </a:rPr>
              <a:t>) is the tangent to the curve at this point </a:t>
            </a:r>
          </a:p>
        </p:txBody>
      </p:sp>
    </p:spTree>
    <p:extLst>
      <p:ext uri="{BB962C8B-B14F-4D97-AF65-F5344CB8AC3E}">
        <p14:creationId xmlns:p14="http://schemas.microsoft.com/office/powerpoint/2010/main" val="15635786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39" grpId="0"/>
      <p:bldP spid="40" grpId="0"/>
      <p:bldP spid="45" grpId="0"/>
      <p:bldP spid="46" grpId="0"/>
      <p:bldP spid="52" grpId="0"/>
      <p:bldP spid="53" grpId="0"/>
      <p:bldP spid="67" grpId="0"/>
      <p:bldP spid="7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Local linear </a:t>
            </a:r>
            <a:r>
              <a:rPr lang="en-US" sz="3200" b="1" dirty="0" smtClean="0">
                <a:latin typeface="Arial" charset="0"/>
                <a:ea typeface="Arial" charset="0"/>
                <a:cs typeface="Arial" charset="0"/>
              </a:rPr>
              <a:t>approximation</a:t>
            </a:r>
            <a:r>
              <a:rPr lang="en-US" sz="3600" b="1" dirty="0" smtClean="0"/>
              <a:t> of gradient </a:t>
            </a:r>
            <a:endParaRPr lang="en-US" sz="3600" b="1" dirty="0"/>
          </a:p>
        </p:txBody>
      </p:sp>
      <p:cxnSp>
        <p:nvCxnSpPr>
          <p:cNvPr id="22" name="Straight Connector 21"/>
          <p:cNvCxnSpPr/>
          <p:nvPr/>
        </p:nvCxnSpPr>
        <p:spPr>
          <a:xfrm flipV="1">
            <a:off x="859609" y="1338300"/>
            <a:ext cx="4144819" cy="18472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0" idx="41"/>
          </p:cNvCxnSpPr>
          <p:nvPr/>
        </p:nvCxnSpPr>
        <p:spPr>
          <a:xfrm>
            <a:off x="2168558" y="2593206"/>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09922" y="5079099"/>
            <a:ext cx="588818" cy="646331"/>
          </a:xfrm>
          <a:prstGeom prst="rect">
            <a:avLst/>
          </a:prstGeom>
          <a:noFill/>
        </p:spPr>
        <p:txBody>
          <a:bodyPr wrap="square" rtlCol="0">
            <a:spAutoFit/>
          </a:bodyPr>
          <a:lstStyle/>
          <a:p>
            <a:r>
              <a:rPr lang="en-US" sz="3600" dirty="0"/>
              <a:t>x</a:t>
            </a:r>
            <a:r>
              <a:rPr lang="en-US" sz="3600" baseline="-25000" dirty="0" smtClean="0"/>
              <a:t>o</a:t>
            </a:r>
            <a:endParaRPr lang="en-US" sz="3600" baseline="-25000" dirty="0"/>
          </a:p>
        </p:txBody>
      </p:sp>
      <p:sp>
        <p:nvSpPr>
          <p:cNvPr id="26" name="TextBox 25"/>
          <p:cNvSpPr txBox="1"/>
          <p:nvPr/>
        </p:nvSpPr>
        <p:spPr>
          <a:xfrm>
            <a:off x="30645" y="2264245"/>
            <a:ext cx="588818" cy="646331"/>
          </a:xfrm>
          <a:prstGeom prst="rect">
            <a:avLst/>
          </a:prstGeom>
          <a:noFill/>
        </p:spPr>
        <p:txBody>
          <a:bodyPr wrap="square" rtlCol="0">
            <a:spAutoFit/>
          </a:bodyPr>
          <a:lstStyle/>
          <a:p>
            <a:r>
              <a:rPr lang="en-US" sz="3600" dirty="0" err="1"/>
              <a:t>y</a:t>
            </a:r>
            <a:r>
              <a:rPr lang="en-US" sz="3600" baseline="-25000" dirty="0" err="1" smtClean="0"/>
              <a:t>o</a:t>
            </a:r>
            <a:endParaRPr lang="en-US" sz="3600" baseline="-25000" dirty="0"/>
          </a:p>
        </p:txBody>
      </p:sp>
      <p:grpSp>
        <p:nvGrpSpPr>
          <p:cNvPr id="54" name="Group 53"/>
          <p:cNvGrpSpPr/>
          <p:nvPr/>
        </p:nvGrpSpPr>
        <p:grpSpPr>
          <a:xfrm>
            <a:off x="28337" y="719463"/>
            <a:ext cx="5375461" cy="4994565"/>
            <a:chOff x="289454" y="719461"/>
            <a:chExt cx="5375461" cy="4994565"/>
          </a:xfrm>
        </p:grpSpPr>
        <p:cxnSp>
          <p:nvCxnSpPr>
            <p:cNvPr id="7" name="Straight Arrow Connector 6"/>
            <p:cNvCxnSpPr/>
            <p:nvPr/>
          </p:nvCxnSpPr>
          <p:spPr>
            <a:xfrm>
              <a:off x="289454" y="5102116"/>
              <a:ext cx="498763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7" idx="3"/>
            </p:cNvCxnSpPr>
            <p:nvPr/>
          </p:nvCxnSpPr>
          <p:spPr>
            <a:xfrm flipV="1">
              <a:off x="947221" y="1042627"/>
              <a:ext cx="4618" cy="4671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947545" y="2215753"/>
              <a:ext cx="3873637" cy="2817091"/>
            </a:xfrm>
            <a:custGeom>
              <a:avLst/>
              <a:gdLst>
                <a:gd name="connsiteX0" fmla="*/ 0 w 4254638"/>
                <a:gd name="connsiteY0" fmla="*/ 3532909 h 3532909"/>
                <a:gd name="connsiteX1" fmla="*/ 34636 w 4254638"/>
                <a:gd name="connsiteY1" fmla="*/ 3463636 h 3532909"/>
                <a:gd name="connsiteX2" fmla="*/ 46181 w 4254638"/>
                <a:gd name="connsiteY2" fmla="*/ 3429000 h 3532909"/>
                <a:gd name="connsiteX3" fmla="*/ 69272 w 4254638"/>
                <a:gd name="connsiteY3" fmla="*/ 3371272 h 3532909"/>
                <a:gd name="connsiteX4" fmla="*/ 80818 w 4254638"/>
                <a:gd name="connsiteY4" fmla="*/ 3255818 h 3532909"/>
                <a:gd name="connsiteX5" fmla="*/ 92363 w 4254638"/>
                <a:gd name="connsiteY5" fmla="*/ 3221181 h 3532909"/>
                <a:gd name="connsiteX6" fmla="*/ 103909 w 4254638"/>
                <a:gd name="connsiteY6" fmla="*/ 3117272 h 3532909"/>
                <a:gd name="connsiteX7" fmla="*/ 127000 w 4254638"/>
                <a:gd name="connsiteY7" fmla="*/ 2955636 h 3532909"/>
                <a:gd name="connsiteX8" fmla="*/ 138545 w 4254638"/>
                <a:gd name="connsiteY8" fmla="*/ 2805545 h 3532909"/>
                <a:gd name="connsiteX9" fmla="*/ 150090 w 4254638"/>
                <a:gd name="connsiteY9" fmla="*/ 2724727 h 3532909"/>
                <a:gd name="connsiteX10" fmla="*/ 161636 w 4254638"/>
                <a:gd name="connsiteY10" fmla="*/ 2597727 h 3532909"/>
                <a:gd name="connsiteX11" fmla="*/ 173181 w 4254638"/>
                <a:gd name="connsiteY11" fmla="*/ 2563090 h 3532909"/>
                <a:gd name="connsiteX12" fmla="*/ 184727 w 4254638"/>
                <a:gd name="connsiteY12" fmla="*/ 2505363 h 3532909"/>
                <a:gd name="connsiteX13" fmla="*/ 219363 w 4254638"/>
                <a:gd name="connsiteY13" fmla="*/ 2459181 h 3532909"/>
                <a:gd name="connsiteX14" fmla="*/ 254000 w 4254638"/>
                <a:gd name="connsiteY14" fmla="*/ 2355272 h 3532909"/>
                <a:gd name="connsiteX15" fmla="*/ 288636 w 4254638"/>
                <a:gd name="connsiteY15" fmla="*/ 2262909 h 3532909"/>
                <a:gd name="connsiteX16" fmla="*/ 311727 w 4254638"/>
                <a:gd name="connsiteY16" fmla="*/ 2170545 h 3532909"/>
                <a:gd name="connsiteX17" fmla="*/ 357909 w 4254638"/>
                <a:gd name="connsiteY17" fmla="*/ 2078181 h 3532909"/>
                <a:gd name="connsiteX18" fmla="*/ 369454 w 4254638"/>
                <a:gd name="connsiteY18" fmla="*/ 2020454 h 3532909"/>
                <a:gd name="connsiteX19" fmla="*/ 392545 w 4254638"/>
                <a:gd name="connsiteY19" fmla="*/ 1974272 h 3532909"/>
                <a:gd name="connsiteX20" fmla="*/ 438727 w 4254638"/>
                <a:gd name="connsiteY20" fmla="*/ 1881909 h 3532909"/>
                <a:gd name="connsiteX21" fmla="*/ 473363 w 4254638"/>
                <a:gd name="connsiteY21" fmla="*/ 1789545 h 3532909"/>
                <a:gd name="connsiteX22" fmla="*/ 496454 w 4254638"/>
                <a:gd name="connsiteY22" fmla="*/ 1731818 h 3532909"/>
                <a:gd name="connsiteX23" fmla="*/ 542636 w 4254638"/>
                <a:gd name="connsiteY23" fmla="*/ 1639454 h 3532909"/>
                <a:gd name="connsiteX24" fmla="*/ 577272 w 4254638"/>
                <a:gd name="connsiteY24" fmla="*/ 1593272 h 3532909"/>
                <a:gd name="connsiteX25" fmla="*/ 669636 w 4254638"/>
                <a:gd name="connsiteY25" fmla="*/ 1431636 h 3532909"/>
                <a:gd name="connsiteX26" fmla="*/ 715818 w 4254638"/>
                <a:gd name="connsiteY26" fmla="*/ 1385454 h 3532909"/>
                <a:gd name="connsiteX27" fmla="*/ 750454 w 4254638"/>
                <a:gd name="connsiteY27" fmla="*/ 1327727 h 3532909"/>
                <a:gd name="connsiteX28" fmla="*/ 819727 w 4254638"/>
                <a:gd name="connsiteY28" fmla="*/ 1235363 h 3532909"/>
                <a:gd name="connsiteX29" fmla="*/ 900545 w 4254638"/>
                <a:gd name="connsiteY29" fmla="*/ 1131454 h 3532909"/>
                <a:gd name="connsiteX30" fmla="*/ 969818 w 4254638"/>
                <a:gd name="connsiteY30" fmla="*/ 1039090 h 3532909"/>
                <a:gd name="connsiteX31" fmla="*/ 1039090 w 4254638"/>
                <a:gd name="connsiteY31" fmla="*/ 958272 h 3532909"/>
                <a:gd name="connsiteX32" fmla="*/ 1085272 w 4254638"/>
                <a:gd name="connsiteY32" fmla="*/ 912090 h 3532909"/>
                <a:gd name="connsiteX33" fmla="*/ 1131454 w 4254638"/>
                <a:gd name="connsiteY33" fmla="*/ 854363 h 3532909"/>
                <a:gd name="connsiteX34" fmla="*/ 1177636 w 4254638"/>
                <a:gd name="connsiteY34" fmla="*/ 819727 h 3532909"/>
                <a:gd name="connsiteX35" fmla="*/ 1246909 w 4254638"/>
                <a:gd name="connsiteY35" fmla="*/ 738909 h 3532909"/>
                <a:gd name="connsiteX36" fmla="*/ 1281545 w 4254638"/>
                <a:gd name="connsiteY36" fmla="*/ 715818 h 3532909"/>
                <a:gd name="connsiteX37" fmla="*/ 1316181 w 4254638"/>
                <a:gd name="connsiteY37" fmla="*/ 681181 h 3532909"/>
                <a:gd name="connsiteX38" fmla="*/ 1385454 w 4254638"/>
                <a:gd name="connsiteY38" fmla="*/ 635000 h 3532909"/>
                <a:gd name="connsiteX39" fmla="*/ 1489363 w 4254638"/>
                <a:gd name="connsiteY39" fmla="*/ 554181 h 3532909"/>
                <a:gd name="connsiteX40" fmla="*/ 1593272 w 4254638"/>
                <a:gd name="connsiteY40" fmla="*/ 496454 h 3532909"/>
                <a:gd name="connsiteX41" fmla="*/ 1627909 w 4254638"/>
                <a:gd name="connsiteY41" fmla="*/ 473363 h 3532909"/>
                <a:gd name="connsiteX42" fmla="*/ 1674090 w 4254638"/>
                <a:gd name="connsiteY42" fmla="*/ 450272 h 3532909"/>
                <a:gd name="connsiteX43" fmla="*/ 1743363 w 4254638"/>
                <a:gd name="connsiteY43" fmla="*/ 404090 h 3532909"/>
                <a:gd name="connsiteX44" fmla="*/ 1801090 w 4254638"/>
                <a:gd name="connsiteY44" fmla="*/ 381000 h 3532909"/>
                <a:gd name="connsiteX45" fmla="*/ 1893454 w 4254638"/>
                <a:gd name="connsiteY45" fmla="*/ 334818 h 3532909"/>
                <a:gd name="connsiteX46" fmla="*/ 1951181 w 4254638"/>
                <a:gd name="connsiteY46" fmla="*/ 311727 h 3532909"/>
                <a:gd name="connsiteX47" fmla="*/ 2008909 w 4254638"/>
                <a:gd name="connsiteY47" fmla="*/ 277090 h 3532909"/>
                <a:gd name="connsiteX48" fmla="*/ 2135909 w 4254638"/>
                <a:gd name="connsiteY48" fmla="*/ 242454 h 3532909"/>
                <a:gd name="connsiteX49" fmla="*/ 2205181 w 4254638"/>
                <a:gd name="connsiteY49" fmla="*/ 219363 h 3532909"/>
                <a:gd name="connsiteX50" fmla="*/ 2366818 w 4254638"/>
                <a:gd name="connsiteY50" fmla="*/ 173181 h 3532909"/>
                <a:gd name="connsiteX51" fmla="*/ 2447636 w 4254638"/>
                <a:gd name="connsiteY51" fmla="*/ 150090 h 3532909"/>
                <a:gd name="connsiteX52" fmla="*/ 2597727 w 4254638"/>
                <a:gd name="connsiteY52" fmla="*/ 103909 h 3532909"/>
                <a:gd name="connsiteX53" fmla="*/ 2759363 w 4254638"/>
                <a:gd name="connsiteY53" fmla="*/ 80818 h 3532909"/>
                <a:gd name="connsiteX54" fmla="*/ 2921000 w 4254638"/>
                <a:gd name="connsiteY54" fmla="*/ 57727 h 3532909"/>
                <a:gd name="connsiteX55" fmla="*/ 3024909 w 4254638"/>
                <a:gd name="connsiteY55" fmla="*/ 46181 h 3532909"/>
                <a:gd name="connsiteX56" fmla="*/ 3117272 w 4254638"/>
                <a:gd name="connsiteY56" fmla="*/ 34636 h 3532909"/>
                <a:gd name="connsiteX57" fmla="*/ 3544454 w 4254638"/>
                <a:gd name="connsiteY57" fmla="*/ 0 h 3532909"/>
                <a:gd name="connsiteX58" fmla="*/ 4098636 w 4254638"/>
                <a:gd name="connsiteY58" fmla="*/ 11545 h 3532909"/>
                <a:gd name="connsiteX59" fmla="*/ 4191000 w 4254638"/>
                <a:gd name="connsiteY59" fmla="*/ 23090 h 353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254638" h="3532909">
                  <a:moveTo>
                    <a:pt x="0" y="3532909"/>
                  </a:moveTo>
                  <a:cubicBezTo>
                    <a:pt x="11545" y="3509818"/>
                    <a:pt x="24151" y="3487227"/>
                    <a:pt x="34636" y="3463636"/>
                  </a:cubicBezTo>
                  <a:cubicBezTo>
                    <a:pt x="39579" y="3452515"/>
                    <a:pt x="41908" y="3440395"/>
                    <a:pt x="46181" y="3429000"/>
                  </a:cubicBezTo>
                  <a:cubicBezTo>
                    <a:pt x="53458" y="3409595"/>
                    <a:pt x="61575" y="3390515"/>
                    <a:pt x="69272" y="3371272"/>
                  </a:cubicBezTo>
                  <a:cubicBezTo>
                    <a:pt x="73121" y="3332787"/>
                    <a:pt x="74937" y="3294045"/>
                    <a:pt x="80818" y="3255818"/>
                  </a:cubicBezTo>
                  <a:cubicBezTo>
                    <a:pt x="82669" y="3243789"/>
                    <a:pt x="90362" y="3233186"/>
                    <a:pt x="92363" y="3221181"/>
                  </a:cubicBezTo>
                  <a:cubicBezTo>
                    <a:pt x="98092" y="3186806"/>
                    <a:pt x="99837" y="3151883"/>
                    <a:pt x="103909" y="3117272"/>
                  </a:cubicBezTo>
                  <a:cubicBezTo>
                    <a:pt x="115470" y="3019005"/>
                    <a:pt x="112532" y="3042443"/>
                    <a:pt x="127000" y="2955636"/>
                  </a:cubicBezTo>
                  <a:cubicBezTo>
                    <a:pt x="130848" y="2905606"/>
                    <a:pt x="133552" y="2855474"/>
                    <a:pt x="138545" y="2805545"/>
                  </a:cubicBezTo>
                  <a:cubicBezTo>
                    <a:pt x="141253" y="2778467"/>
                    <a:pt x="147085" y="2751773"/>
                    <a:pt x="150090" y="2724727"/>
                  </a:cubicBezTo>
                  <a:cubicBezTo>
                    <a:pt x="154784" y="2682479"/>
                    <a:pt x="155624" y="2639808"/>
                    <a:pt x="161636" y="2597727"/>
                  </a:cubicBezTo>
                  <a:cubicBezTo>
                    <a:pt x="163357" y="2585679"/>
                    <a:pt x="170229" y="2574897"/>
                    <a:pt x="173181" y="2563090"/>
                  </a:cubicBezTo>
                  <a:cubicBezTo>
                    <a:pt x="177940" y="2544052"/>
                    <a:pt x="176757" y="2523295"/>
                    <a:pt x="184727" y="2505363"/>
                  </a:cubicBezTo>
                  <a:cubicBezTo>
                    <a:pt x="192542" y="2487779"/>
                    <a:pt x="210018" y="2476002"/>
                    <a:pt x="219363" y="2459181"/>
                  </a:cubicBezTo>
                  <a:cubicBezTo>
                    <a:pt x="242777" y="2417035"/>
                    <a:pt x="241692" y="2398350"/>
                    <a:pt x="254000" y="2355272"/>
                  </a:cubicBezTo>
                  <a:cubicBezTo>
                    <a:pt x="284551" y="2248345"/>
                    <a:pt x="239819" y="2421562"/>
                    <a:pt x="288636" y="2262909"/>
                  </a:cubicBezTo>
                  <a:cubicBezTo>
                    <a:pt x="297969" y="2232577"/>
                    <a:pt x="297534" y="2198930"/>
                    <a:pt x="311727" y="2170545"/>
                  </a:cubicBezTo>
                  <a:lnTo>
                    <a:pt x="357909" y="2078181"/>
                  </a:lnTo>
                  <a:cubicBezTo>
                    <a:pt x="361757" y="2058939"/>
                    <a:pt x="363249" y="2039070"/>
                    <a:pt x="369454" y="2020454"/>
                  </a:cubicBezTo>
                  <a:cubicBezTo>
                    <a:pt x="374897" y="2004126"/>
                    <a:pt x="385555" y="1990000"/>
                    <a:pt x="392545" y="1974272"/>
                  </a:cubicBezTo>
                  <a:cubicBezTo>
                    <a:pt x="430204" y="1889540"/>
                    <a:pt x="397837" y="1943243"/>
                    <a:pt x="438727" y="1881909"/>
                  </a:cubicBezTo>
                  <a:cubicBezTo>
                    <a:pt x="458421" y="1803128"/>
                    <a:pt x="438864" y="1867168"/>
                    <a:pt x="473363" y="1789545"/>
                  </a:cubicBezTo>
                  <a:cubicBezTo>
                    <a:pt x="481780" y="1770607"/>
                    <a:pt x="487769" y="1750635"/>
                    <a:pt x="496454" y="1731818"/>
                  </a:cubicBezTo>
                  <a:cubicBezTo>
                    <a:pt x="510879" y="1700564"/>
                    <a:pt x="521983" y="1666992"/>
                    <a:pt x="542636" y="1639454"/>
                  </a:cubicBezTo>
                  <a:cubicBezTo>
                    <a:pt x="554181" y="1624060"/>
                    <a:pt x="567074" y="1609590"/>
                    <a:pt x="577272" y="1593272"/>
                  </a:cubicBezTo>
                  <a:cubicBezTo>
                    <a:pt x="615919" y="1531436"/>
                    <a:pt x="603282" y="1497990"/>
                    <a:pt x="669636" y="1431636"/>
                  </a:cubicBezTo>
                  <a:cubicBezTo>
                    <a:pt x="685030" y="1416242"/>
                    <a:pt x="702452" y="1402639"/>
                    <a:pt x="715818" y="1385454"/>
                  </a:cubicBezTo>
                  <a:cubicBezTo>
                    <a:pt x="729595" y="1367741"/>
                    <a:pt x="737681" y="1346177"/>
                    <a:pt x="750454" y="1327727"/>
                  </a:cubicBezTo>
                  <a:cubicBezTo>
                    <a:pt x="772360" y="1296085"/>
                    <a:pt x="796636" y="1266151"/>
                    <a:pt x="819727" y="1235363"/>
                  </a:cubicBezTo>
                  <a:cubicBezTo>
                    <a:pt x="903257" y="1123989"/>
                    <a:pt x="798662" y="1262446"/>
                    <a:pt x="900545" y="1131454"/>
                  </a:cubicBezTo>
                  <a:cubicBezTo>
                    <a:pt x="900551" y="1131447"/>
                    <a:pt x="969812" y="1039096"/>
                    <a:pt x="969818" y="1039090"/>
                  </a:cubicBezTo>
                  <a:cubicBezTo>
                    <a:pt x="1068330" y="940578"/>
                    <a:pt x="935413" y="1076760"/>
                    <a:pt x="1039090" y="958272"/>
                  </a:cubicBezTo>
                  <a:cubicBezTo>
                    <a:pt x="1053426" y="941888"/>
                    <a:pt x="1070808" y="928361"/>
                    <a:pt x="1085272" y="912090"/>
                  </a:cubicBezTo>
                  <a:cubicBezTo>
                    <a:pt x="1101643" y="893672"/>
                    <a:pt x="1114029" y="871788"/>
                    <a:pt x="1131454" y="854363"/>
                  </a:cubicBezTo>
                  <a:cubicBezTo>
                    <a:pt x="1145061" y="840757"/>
                    <a:pt x="1163026" y="832250"/>
                    <a:pt x="1177636" y="819727"/>
                  </a:cubicBezTo>
                  <a:cubicBezTo>
                    <a:pt x="1265600" y="744329"/>
                    <a:pt x="1155663" y="830154"/>
                    <a:pt x="1246909" y="738909"/>
                  </a:cubicBezTo>
                  <a:cubicBezTo>
                    <a:pt x="1256721" y="729097"/>
                    <a:pt x="1270885" y="724701"/>
                    <a:pt x="1281545" y="715818"/>
                  </a:cubicBezTo>
                  <a:cubicBezTo>
                    <a:pt x="1294088" y="705365"/>
                    <a:pt x="1303293" y="691205"/>
                    <a:pt x="1316181" y="681181"/>
                  </a:cubicBezTo>
                  <a:cubicBezTo>
                    <a:pt x="1338087" y="664143"/>
                    <a:pt x="1363548" y="652038"/>
                    <a:pt x="1385454" y="635000"/>
                  </a:cubicBezTo>
                  <a:cubicBezTo>
                    <a:pt x="1420090" y="608060"/>
                    <a:pt x="1450116" y="573805"/>
                    <a:pt x="1489363" y="554181"/>
                  </a:cubicBezTo>
                  <a:cubicBezTo>
                    <a:pt x="1544498" y="526614"/>
                    <a:pt x="1535283" y="532697"/>
                    <a:pt x="1593272" y="496454"/>
                  </a:cubicBezTo>
                  <a:cubicBezTo>
                    <a:pt x="1605039" y="489100"/>
                    <a:pt x="1615861" y="480248"/>
                    <a:pt x="1627909" y="473363"/>
                  </a:cubicBezTo>
                  <a:cubicBezTo>
                    <a:pt x="1642852" y="464824"/>
                    <a:pt x="1659332" y="459127"/>
                    <a:pt x="1674090" y="450272"/>
                  </a:cubicBezTo>
                  <a:cubicBezTo>
                    <a:pt x="1697887" y="435994"/>
                    <a:pt x="1717596" y="414396"/>
                    <a:pt x="1743363" y="404090"/>
                  </a:cubicBezTo>
                  <a:cubicBezTo>
                    <a:pt x="1762605" y="396393"/>
                    <a:pt x="1782273" y="389685"/>
                    <a:pt x="1801090" y="381000"/>
                  </a:cubicBezTo>
                  <a:cubicBezTo>
                    <a:pt x="1832344" y="366575"/>
                    <a:pt x="1861494" y="347602"/>
                    <a:pt x="1893454" y="334818"/>
                  </a:cubicBezTo>
                  <a:cubicBezTo>
                    <a:pt x="1912696" y="327121"/>
                    <a:pt x="1932644" y="320995"/>
                    <a:pt x="1951181" y="311727"/>
                  </a:cubicBezTo>
                  <a:cubicBezTo>
                    <a:pt x="1971252" y="301691"/>
                    <a:pt x="1988480" y="286376"/>
                    <a:pt x="2008909" y="277090"/>
                  </a:cubicBezTo>
                  <a:cubicBezTo>
                    <a:pt x="2078681" y="245376"/>
                    <a:pt x="2068921" y="260724"/>
                    <a:pt x="2135909" y="242454"/>
                  </a:cubicBezTo>
                  <a:cubicBezTo>
                    <a:pt x="2159391" y="236050"/>
                    <a:pt x="2181868" y="226357"/>
                    <a:pt x="2205181" y="219363"/>
                  </a:cubicBezTo>
                  <a:cubicBezTo>
                    <a:pt x="2258853" y="203261"/>
                    <a:pt x="2312939" y="188575"/>
                    <a:pt x="2366818" y="173181"/>
                  </a:cubicBezTo>
                  <a:cubicBezTo>
                    <a:pt x="2393757" y="165484"/>
                    <a:pt x="2421056" y="158950"/>
                    <a:pt x="2447636" y="150090"/>
                  </a:cubicBezTo>
                  <a:cubicBezTo>
                    <a:pt x="2483120" y="138262"/>
                    <a:pt x="2562995" y="110525"/>
                    <a:pt x="2597727" y="103909"/>
                  </a:cubicBezTo>
                  <a:cubicBezTo>
                    <a:pt x="2651191" y="93725"/>
                    <a:pt x="2705484" y="88515"/>
                    <a:pt x="2759363" y="80818"/>
                  </a:cubicBezTo>
                  <a:lnTo>
                    <a:pt x="2921000" y="57727"/>
                  </a:lnTo>
                  <a:lnTo>
                    <a:pt x="3024909" y="46181"/>
                  </a:lnTo>
                  <a:lnTo>
                    <a:pt x="3117272" y="34636"/>
                  </a:lnTo>
                  <a:cubicBezTo>
                    <a:pt x="3229314" y="22842"/>
                    <a:pt x="3473159" y="5484"/>
                    <a:pt x="3544454" y="0"/>
                  </a:cubicBezTo>
                  <a:lnTo>
                    <a:pt x="4098636" y="11545"/>
                  </a:lnTo>
                  <a:cubicBezTo>
                    <a:pt x="4431104" y="23634"/>
                    <a:pt x="4117190" y="23090"/>
                    <a:pt x="4191000" y="2309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363021" y="719461"/>
              <a:ext cx="588818" cy="646331"/>
            </a:xfrm>
            <a:prstGeom prst="rect">
              <a:avLst/>
            </a:prstGeom>
            <a:noFill/>
          </p:spPr>
          <p:txBody>
            <a:bodyPr wrap="square" rtlCol="0">
              <a:spAutoFit/>
            </a:bodyPr>
            <a:lstStyle/>
            <a:p>
              <a:r>
                <a:rPr lang="en-US" sz="3600" dirty="0" smtClean="0"/>
                <a:t>y</a:t>
              </a:r>
              <a:endParaRPr lang="en-US" sz="3600" baseline="-25000" dirty="0"/>
            </a:p>
          </p:txBody>
        </p:sp>
        <p:sp>
          <p:nvSpPr>
            <p:cNvPr id="28" name="TextBox 27"/>
            <p:cNvSpPr txBox="1"/>
            <p:nvPr/>
          </p:nvSpPr>
          <p:spPr>
            <a:xfrm>
              <a:off x="5076097" y="4997320"/>
              <a:ext cx="588818" cy="646331"/>
            </a:xfrm>
            <a:prstGeom prst="rect">
              <a:avLst/>
            </a:prstGeom>
            <a:noFill/>
          </p:spPr>
          <p:txBody>
            <a:bodyPr wrap="square" rtlCol="0">
              <a:spAutoFit/>
            </a:bodyPr>
            <a:lstStyle/>
            <a:p>
              <a:r>
                <a:rPr lang="en-US" sz="3600" dirty="0" smtClean="0"/>
                <a:t>x</a:t>
              </a:r>
              <a:endParaRPr lang="en-US" sz="3600" baseline="-25000" dirty="0"/>
            </a:p>
          </p:txBody>
        </p:sp>
      </p:grpSp>
      <p:cxnSp>
        <p:nvCxnSpPr>
          <p:cNvPr id="29" name="Straight Connector 28"/>
          <p:cNvCxnSpPr>
            <a:stCxn id="20" idx="40"/>
          </p:cNvCxnSpPr>
          <p:nvPr/>
        </p:nvCxnSpPr>
        <p:spPr>
          <a:xfrm flipH="1">
            <a:off x="686428" y="2611618"/>
            <a:ext cx="1450595" cy="4286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0" idx="40"/>
          </p:cNvCxnSpPr>
          <p:nvPr/>
        </p:nvCxnSpPr>
        <p:spPr>
          <a:xfrm flipV="1">
            <a:off x="2137023" y="2611443"/>
            <a:ext cx="1233718" cy="177"/>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75700" y="2066639"/>
            <a:ext cx="11546" cy="507999"/>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323573" y="2621268"/>
            <a:ext cx="949036" cy="646331"/>
          </a:xfrm>
          <a:prstGeom prst="rect">
            <a:avLst/>
          </a:prstGeom>
          <a:noFill/>
        </p:spPr>
        <p:txBody>
          <a:bodyPr wrap="square" rtlCol="0">
            <a:spAutoFit/>
          </a:bodyPr>
          <a:lstStyle/>
          <a:p>
            <a:r>
              <a:rPr lang="en-US" sz="3600" dirty="0" err="1" smtClean="0"/>
              <a:t>Δx</a:t>
            </a:r>
            <a:endParaRPr lang="en-US" sz="3600" baseline="-25000" dirty="0"/>
          </a:p>
        </p:txBody>
      </p:sp>
      <p:sp>
        <p:nvSpPr>
          <p:cNvPr id="40" name="TextBox 39"/>
          <p:cNvSpPr txBox="1"/>
          <p:nvPr/>
        </p:nvSpPr>
        <p:spPr>
          <a:xfrm>
            <a:off x="848064" y="2000122"/>
            <a:ext cx="949036" cy="646331"/>
          </a:xfrm>
          <a:prstGeom prst="rect">
            <a:avLst/>
          </a:prstGeom>
          <a:noFill/>
        </p:spPr>
        <p:txBody>
          <a:bodyPr wrap="square" rtlCol="0">
            <a:spAutoFit/>
          </a:bodyPr>
          <a:lstStyle/>
          <a:p>
            <a:r>
              <a:rPr lang="en-US" sz="3600" dirty="0" err="1" smtClean="0"/>
              <a:t>Δy</a:t>
            </a:r>
            <a:endParaRPr lang="en-US" sz="3600" baseline="-25000" dirty="0"/>
          </a:p>
        </p:txBody>
      </p:sp>
      <p:cxnSp>
        <p:nvCxnSpPr>
          <p:cNvPr id="44" name="Straight Connector 43"/>
          <p:cNvCxnSpPr/>
          <p:nvPr/>
        </p:nvCxnSpPr>
        <p:spPr>
          <a:xfrm>
            <a:off x="3383171" y="2630152"/>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03706" y="5079099"/>
            <a:ext cx="789263" cy="646331"/>
          </a:xfrm>
          <a:prstGeom prst="rect">
            <a:avLst/>
          </a:prstGeom>
          <a:noFill/>
        </p:spPr>
        <p:txBody>
          <a:bodyPr wrap="square" rtlCol="0">
            <a:spAutoFit/>
          </a:bodyPr>
          <a:lstStyle/>
          <a:p>
            <a:pPr algn="l"/>
            <a:r>
              <a:rPr lang="en-US" sz="3600" dirty="0" smtClean="0"/>
              <a:t>x</a:t>
            </a:r>
            <a:r>
              <a:rPr lang="en-US" sz="3600" baseline="-25000" dirty="0" smtClean="0"/>
              <a:t>1</a:t>
            </a:r>
          </a:p>
        </p:txBody>
      </p:sp>
      <p:sp>
        <p:nvSpPr>
          <p:cNvPr id="46" name="TextBox 45"/>
          <p:cNvSpPr txBox="1"/>
          <p:nvPr/>
        </p:nvSpPr>
        <p:spPr>
          <a:xfrm>
            <a:off x="7922" y="1643087"/>
            <a:ext cx="588818" cy="646331"/>
          </a:xfrm>
          <a:prstGeom prst="rect">
            <a:avLst/>
          </a:prstGeom>
          <a:noFill/>
        </p:spPr>
        <p:txBody>
          <a:bodyPr wrap="square" rtlCol="0">
            <a:spAutoFit/>
          </a:bodyPr>
          <a:lstStyle/>
          <a:p>
            <a:r>
              <a:rPr lang="en-US" sz="3600" dirty="0" smtClean="0"/>
              <a:t>y</a:t>
            </a:r>
            <a:r>
              <a:rPr lang="en-US" sz="3600" baseline="-25000" dirty="0" smtClean="0"/>
              <a:t>1</a:t>
            </a:r>
            <a:endParaRPr lang="en-US" sz="3600" baseline="-25000" dirty="0"/>
          </a:p>
        </p:txBody>
      </p:sp>
      <p:cxnSp>
        <p:nvCxnSpPr>
          <p:cNvPr id="47" name="Straight Connector 46"/>
          <p:cNvCxnSpPr/>
          <p:nvPr/>
        </p:nvCxnSpPr>
        <p:spPr>
          <a:xfrm flipH="1" flipV="1">
            <a:off x="674883" y="1996378"/>
            <a:ext cx="2683989" cy="21555"/>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5447779" y="894036"/>
            <a:ext cx="3798017" cy="707886"/>
          </a:xfrm>
          <a:prstGeom prst="rect">
            <a:avLst/>
          </a:prstGeom>
        </p:spPr>
        <p:txBody>
          <a:bodyPr wrap="square">
            <a:spAutoFit/>
          </a:bodyPr>
          <a:lstStyle/>
          <a:p>
            <a:pPr algn="l"/>
            <a:r>
              <a:rPr lang="en-US" sz="2000" dirty="0" smtClean="0">
                <a:latin typeface="Arial"/>
                <a:cs typeface="Arial"/>
              </a:rPr>
              <a:t>In general the differential of a function is given by</a:t>
            </a:r>
          </a:p>
        </p:txBody>
      </p:sp>
      <p:graphicFrame>
        <p:nvGraphicFramePr>
          <p:cNvPr id="72" name="Object 71"/>
          <p:cNvGraphicFramePr>
            <a:graphicFrameLocks noChangeAspect="1"/>
          </p:cNvGraphicFramePr>
          <p:nvPr>
            <p:extLst>
              <p:ext uri="{D42A27DB-BD31-4B8C-83A1-F6EECF244321}">
                <p14:modId xmlns:p14="http://schemas.microsoft.com/office/powerpoint/2010/main" val="3177864095"/>
              </p:ext>
            </p:extLst>
          </p:nvPr>
        </p:nvGraphicFramePr>
        <p:xfrm>
          <a:off x="6337941" y="5710887"/>
          <a:ext cx="2404540" cy="997004"/>
        </p:xfrm>
        <a:graphic>
          <a:graphicData uri="http://schemas.openxmlformats.org/presentationml/2006/ole">
            <mc:AlternateContent xmlns:mc="http://schemas.openxmlformats.org/markup-compatibility/2006">
              <mc:Choice xmlns:v="urn:schemas-microsoft-com:vml" Requires="v">
                <p:oleObj spid="_x0000_s20879" name="Equation" r:id="rId3" imgW="1041400" imgH="431800" progId="Equation.3">
                  <p:embed/>
                </p:oleObj>
              </mc:Choice>
              <mc:Fallback>
                <p:oleObj name="Equation" r:id="rId3" imgW="1041400" imgH="431800" progId="Equation.3">
                  <p:embed/>
                  <p:pic>
                    <p:nvPicPr>
                      <p:cNvPr id="0" name=""/>
                      <p:cNvPicPr/>
                      <p:nvPr/>
                    </p:nvPicPr>
                    <p:blipFill>
                      <a:blip r:embed="rId4"/>
                      <a:stretch>
                        <a:fillRect/>
                      </a:stretch>
                    </p:blipFill>
                    <p:spPr>
                      <a:xfrm>
                        <a:off x="6337941" y="5710887"/>
                        <a:ext cx="2404540" cy="997004"/>
                      </a:xfrm>
                      <a:prstGeom prst="rect">
                        <a:avLst/>
                      </a:prstGeom>
                    </p:spPr>
                  </p:pic>
                </p:oleObj>
              </mc:Fallback>
            </mc:AlternateContent>
          </a:graphicData>
        </a:graphic>
      </p:graphicFrame>
      <p:sp>
        <p:nvSpPr>
          <p:cNvPr id="73" name="Rectangle 72"/>
          <p:cNvSpPr/>
          <p:nvPr/>
        </p:nvSpPr>
        <p:spPr>
          <a:xfrm>
            <a:off x="5590515" y="4766530"/>
            <a:ext cx="3560333" cy="707886"/>
          </a:xfrm>
          <a:prstGeom prst="rect">
            <a:avLst/>
          </a:prstGeom>
        </p:spPr>
        <p:txBody>
          <a:bodyPr wrap="square">
            <a:spAutoFit/>
          </a:bodyPr>
          <a:lstStyle/>
          <a:p>
            <a:pPr algn="l"/>
            <a:r>
              <a:rPr lang="en-US" sz="2000" dirty="0" smtClean="0">
                <a:latin typeface="Arial"/>
                <a:cs typeface="Arial"/>
              </a:rPr>
              <a:t>So the gradient at </a:t>
            </a:r>
            <a:r>
              <a:rPr lang="en-US" sz="2000" dirty="0">
                <a:latin typeface="Arial"/>
                <a:cs typeface="Arial"/>
              </a:rPr>
              <a:t>(x</a:t>
            </a:r>
            <a:r>
              <a:rPr lang="en-US" sz="2000" baseline="-25000" dirty="0">
                <a:latin typeface="Arial"/>
                <a:cs typeface="Arial"/>
              </a:rPr>
              <a:t>o</a:t>
            </a:r>
            <a:r>
              <a:rPr lang="en-US" sz="2000" dirty="0">
                <a:latin typeface="Arial"/>
                <a:cs typeface="Arial"/>
              </a:rPr>
              <a:t>, </a:t>
            </a:r>
            <a:r>
              <a:rPr lang="en-US" sz="2000" dirty="0" err="1">
                <a:latin typeface="Arial"/>
                <a:cs typeface="Arial"/>
              </a:rPr>
              <a:t>y</a:t>
            </a:r>
            <a:r>
              <a:rPr lang="en-US" sz="2000" baseline="-25000" dirty="0" err="1">
                <a:latin typeface="Arial"/>
                <a:cs typeface="Arial"/>
              </a:rPr>
              <a:t>o</a:t>
            </a:r>
            <a:r>
              <a:rPr lang="en-US" sz="2000" dirty="0">
                <a:latin typeface="Arial"/>
                <a:cs typeface="Arial"/>
              </a:rPr>
              <a:t>) </a:t>
            </a:r>
            <a:r>
              <a:rPr lang="en-US" sz="2000" dirty="0" smtClean="0">
                <a:latin typeface="Arial"/>
                <a:cs typeface="Arial"/>
              </a:rPr>
              <a:t> can be approximated by</a:t>
            </a:r>
            <a:endParaRPr lang="en-US" sz="2000" dirty="0">
              <a:latin typeface="Arial"/>
              <a:cs typeface="Arial"/>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2223633019"/>
              </p:ext>
            </p:extLst>
          </p:nvPr>
        </p:nvGraphicFramePr>
        <p:xfrm>
          <a:off x="5465764" y="1743077"/>
          <a:ext cx="3751262" cy="842963"/>
        </p:xfrm>
        <a:graphic>
          <a:graphicData uri="http://schemas.openxmlformats.org/presentationml/2006/ole">
            <mc:AlternateContent xmlns:mc="http://schemas.openxmlformats.org/markup-compatibility/2006">
              <mc:Choice xmlns:v="urn:schemas-microsoft-com:vml" Requires="v">
                <p:oleObj spid="_x0000_s20880" name="Equation" r:id="rId5" imgW="1752600" imgH="393700" progId="Equation.DSMT4">
                  <p:embed/>
                </p:oleObj>
              </mc:Choice>
              <mc:Fallback>
                <p:oleObj name="Equation" r:id="rId5" imgW="1752600" imgH="393700" progId="Equation.DSMT4">
                  <p:embed/>
                  <p:pic>
                    <p:nvPicPr>
                      <p:cNvPr id="0" name=""/>
                      <p:cNvPicPr>
                        <a:picLocks noChangeAspect="1" noChangeArrowheads="1"/>
                      </p:cNvPicPr>
                      <p:nvPr/>
                    </p:nvPicPr>
                    <p:blipFill>
                      <a:blip r:embed="rId6"/>
                      <a:srcRect/>
                      <a:stretch>
                        <a:fillRect/>
                      </a:stretch>
                    </p:blipFill>
                    <p:spPr bwMode="auto">
                      <a:xfrm>
                        <a:off x="5465764" y="1743077"/>
                        <a:ext cx="3751262" cy="842963"/>
                      </a:xfrm>
                      <a:prstGeom prst="rect">
                        <a:avLst/>
                      </a:prstGeom>
                      <a:noFill/>
                    </p:spPr>
                  </p:pic>
                </p:oleObj>
              </mc:Fallback>
            </mc:AlternateContent>
          </a:graphicData>
        </a:graphic>
      </p:graphicFrame>
      <p:sp>
        <p:nvSpPr>
          <p:cNvPr id="2" name="Rectangle 1"/>
          <p:cNvSpPr/>
          <p:nvPr/>
        </p:nvSpPr>
        <p:spPr>
          <a:xfrm>
            <a:off x="5447781" y="2666640"/>
            <a:ext cx="3971598" cy="1015663"/>
          </a:xfrm>
          <a:prstGeom prst="rect">
            <a:avLst/>
          </a:prstGeom>
        </p:spPr>
        <p:txBody>
          <a:bodyPr wrap="square">
            <a:spAutoFit/>
          </a:bodyPr>
          <a:lstStyle/>
          <a:p>
            <a:pPr algn="l"/>
            <a:r>
              <a:rPr lang="en-US" sz="2000" dirty="0" smtClean="0">
                <a:latin typeface="Arial"/>
                <a:cs typeface="Arial"/>
              </a:rPr>
              <a:t>Which is only strictly true in the limit where dx tends to zero</a:t>
            </a:r>
          </a:p>
          <a:p>
            <a:pPr algn="l"/>
            <a:r>
              <a:rPr lang="en-US" sz="2000" dirty="0" smtClean="0">
                <a:latin typeface="Arial"/>
                <a:cs typeface="Arial"/>
              </a:rPr>
              <a:t>In our case</a:t>
            </a:r>
            <a:endParaRPr lang="en-US" sz="2000" dirty="0">
              <a:latin typeface="Arial"/>
              <a:cs typeface="Arial"/>
            </a:endParaRPr>
          </a:p>
        </p:txBody>
      </p:sp>
      <p:graphicFrame>
        <p:nvGraphicFramePr>
          <p:cNvPr id="31" name="Object 30"/>
          <p:cNvGraphicFramePr>
            <a:graphicFrameLocks noChangeAspect="1"/>
          </p:cNvGraphicFramePr>
          <p:nvPr>
            <p:extLst>
              <p:ext uri="{D42A27DB-BD31-4B8C-83A1-F6EECF244321}">
                <p14:modId xmlns:p14="http://schemas.microsoft.com/office/powerpoint/2010/main" val="2563688189"/>
              </p:ext>
            </p:extLst>
          </p:nvPr>
        </p:nvGraphicFramePr>
        <p:xfrm>
          <a:off x="6657976" y="3748090"/>
          <a:ext cx="1223963" cy="841375"/>
        </p:xfrm>
        <a:graphic>
          <a:graphicData uri="http://schemas.openxmlformats.org/presentationml/2006/ole">
            <mc:AlternateContent xmlns:mc="http://schemas.openxmlformats.org/markup-compatibility/2006">
              <mc:Choice xmlns:v="urn:schemas-microsoft-com:vml" Requires="v">
                <p:oleObj spid="_x0000_s20881" name="Equation" r:id="rId7" imgW="571500" imgH="393700" progId="Equation.3">
                  <p:embed/>
                </p:oleObj>
              </mc:Choice>
              <mc:Fallback>
                <p:oleObj name="Equation" r:id="rId7" imgW="571500" imgH="393700" progId="Equation.3">
                  <p:embed/>
                  <p:pic>
                    <p:nvPicPr>
                      <p:cNvPr id="0" name=""/>
                      <p:cNvPicPr>
                        <a:picLocks noChangeAspect="1" noChangeArrowheads="1"/>
                      </p:cNvPicPr>
                      <p:nvPr/>
                    </p:nvPicPr>
                    <p:blipFill>
                      <a:blip r:embed="rId8"/>
                      <a:srcRect/>
                      <a:stretch>
                        <a:fillRect/>
                      </a:stretch>
                    </p:blipFill>
                    <p:spPr bwMode="auto">
                      <a:xfrm>
                        <a:off x="6657976" y="3748090"/>
                        <a:ext cx="1223963" cy="841375"/>
                      </a:xfrm>
                      <a:prstGeom prst="rect">
                        <a:avLst/>
                      </a:prstGeom>
                      <a:noFill/>
                    </p:spPr>
                  </p:pic>
                </p:oleObj>
              </mc:Fallback>
            </mc:AlternateContent>
          </a:graphicData>
        </a:graphic>
      </p:graphicFrame>
    </p:spTree>
    <p:extLst>
      <p:ext uri="{BB962C8B-B14F-4D97-AF65-F5344CB8AC3E}">
        <p14:creationId xmlns:p14="http://schemas.microsoft.com/office/powerpoint/2010/main" val="309587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84359" y="6057553"/>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4</a:t>
            </a:fld>
            <a:endParaRPr lang="en-US">
              <a:solidFill>
                <a:schemeClr val="bg1"/>
              </a:solidFill>
            </a:endParaRPr>
          </a:p>
        </p:txBody>
      </p:sp>
      <p:graphicFrame>
        <p:nvGraphicFramePr>
          <p:cNvPr id="15" name="Object 3"/>
          <p:cNvGraphicFramePr>
            <a:graphicFrameLocks noChangeAspect="1"/>
          </p:cNvGraphicFramePr>
          <p:nvPr>
            <p:extLst>
              <p:ext uri="{D42A27DB-BD31-4B8C-83A1-F6EECF244321}">
                <p14:modId xmlns:p14="http://schemas.microsoft.com/office/powerpoint/2010/main" val="3301766118"/>
              </p:ext>
            </p:extLst>
          </p:nvPr>
        </p:nvGraphicFramePr>
        <p:xfrm>
          <a:off x="442632" y="3144931"/>
          <a:ext cx="2635250" cy="1873250"/>
        </p:xfrm>
        <a:graphic>
          <a:graphicData uri="http://schemas.openxmlformats.org/presentationml/2006/ole">
            <mc:AlternateContent xmlns:mc="http://schemas.openxmlformats.org/markup-compatibility/2006">
              <mc:Choice xmlns:v="urn:schemas-microsoft-com:vml" Requires="v">
                <p:oleObj spid="_x0000_s4694" name="Equation" r:id="rId3" imgW="546100" imgH="419100" progId="Equation.DSMT4">
                  <p:embed/>
                </p:oleObj>
              </mc:Choice>
              <mc:Fallback>
                <p:oleObj name="Equation" r:id="rId3" imgW="546100" imgH="419100" progId="Equation.DSMT4">
                  <p:embed/>
                  <p:pic>
                    <p:nvPicPr>
                      <p:cNvPr id="0" name=""/>
                      <p:cNvPicPr>
                        <a:picLocks noChangeAspect="1" noChangeArrowheads="1"/>
                      </p:cNvPicPr>
                      <p:nvPr/>
                    </p:nvPicPr>
                    <p:blipFill>
                      <a:blip r:embed="rId4"/>
                      <a:srcRect/>
                      <a:stretch>
                        <a:fillRect/>
                      </a:stretch>
                    </p:blipFill>
                    <p:spPr bwMode="auto">
                      <a:xfrm>
                        <a:off x="442632" y="3144931"/>
                        <a:ext cx="2635250" cy="1873250"/>
                      </a:xfrm>
                      <a:prstGeom prst="rect">
                        <a:avLst/>
                      </a:prstGeom>
                      <a:noFill/>
                      <a:ln>
                        <a:noFill/>
                      </a:ln>
                      <a:effectLst/>
                      <a:extLst/>
                    </p:spPr>
                  </p:pic>
                </p:oleObj>
              </mc:Fallback>
            </mc:AlternateContent>
          </a:graphicData>
        </a:graphic>
      </p:graphicFrame>
      <p:sp>
        <p:nvSpPr>
          <p:cNvPr id="16" name="Rectangle 2"/>
          <p:cNvSpPr>
            <a:spLocks noChangeArrowheads="1"/>
          </p:cNvSpPr>
          <p:nvPr/>
        </p:nvSpPr>
        <p:spPr bwMode="auto">
          <a:xfrm>
            <a:off x="272524" y="4978195"/>
            <a:ext cx="9159610" cy="1476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80000"/>
              </a:lnSpc>
              <a:spcBef>
                <a:spcPct val="50000"/>
              </a:spcBef>
            </a:pPr>
            <a:r>
              <a:rPr lang="en-US" sz="2400" dirty="0" smtClean="0">
                <a:latin typeface="Arial"/>
                <a:cs typeface="Arial"/>
              </a:rPr>
              <a:t>Where</a:t>
            </a:r>
          </a:p>
          <a:p>
            <a:pPr algn="l">
              <a:lnSpc>
                <a:spcPct val="80000"/>
              </a:lnSpc>
              <a:spcBef>
                <a:spcPct val="50000"/>
              </a:spcBef>
            </a:pPr>
            <a:r>
              <a:rPr lang="en-US" sz="2400" dirty="0" err="1">
                <a:latin typeface="Arial"/>
                <a:cs typeface="Arial"/>
              </a:rPr>
              <a:t>i</a:t>
            </a:r>
            <a:r>
              <a:rPr lang="en-US" sz="2400" dirty="0">
                <a:latin typeface="Arial"/>
                <a:cs typeface="Arial"/>
              </a:rPr>
              <a:t> is the current in A</a:t>
            </a:r>
          </a:p>
          <a:p>
            <a:pPr algn="l">
              <a:lnSpc>
                <a:spcPct val="80000"/>
              </a:lnSpc>
              <a:spcBef>
                <a:spcPct val="50000"/>
              </a:spcBef>
            </a:pPr>
            <a:r>
              <a:rPr lang="en-US" sz="2400" dirty="0" smtClean="0">
                <a:latin typeface="Arial"/>
                <a:cs typeface="Arial"/>
              </a:rPr>
              <a:t>v is voltage in V</a:t>
            </a:r>
          </a:p>
          <a:p>
            <a:pPr algn="l">
              <a:lnSpc>
                <a:spcPct val="80000"/>
              </a:lnSpc>
              <a:spcBef>
                <a:spcPct val="50000"/>
              </a:spcBef>
            </a:pPr>
            <a:r>
              <a:rPr lang="en-US" sz="2400" dirty="0" smtClean="0">
                <a:latin typeface="Arial"/>
                <a:cs typeface="Arial"/>
              </a:rPr>
              <a:t>C is the capacitance in F</a:t>
            </a:r>
            <a:endParaRPr lang="en-US" sz="2400" dirty="0">
              <a:latin typeface="Arial"/>
              <a:cs typeface="Arial"/>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b="-4906"/>
          <a:stretch/>
        </p:blipFill>
        <p:spPr>
          <a:xfrm>
            <a:off x="3296421" y="1388782"/>
            <a:ext cx="2829463" cy="2555688"/>
          </a:xfrm>
          <a:prstGeom prst="rect">
            <a:avLst/>
          </a:prstGeom>
        </p:spPr>
      </p:pic>
      <p:graphicFrame>
        <p:nvGraphicFramePr>
          <p:cNvPr id="10" name="Object 3"/>
          <p:cNvGraphicFramePr>
            <a:graphicFrameLocks noChangeAspect="1"/>
          </p:cNvGraphicFramePr>
          <p:nvPr>
            <p:extLst>
              <p:ext uri="{D42A27DB-BD31-4B8C-83A1-F6EECF244321}">
                <p14:modId xmlns:p14="http://schemas.microsoft.com/office/powerpoint/2010/main" val="2933223722"/>
              </p:ext>
            </p:extLst>
          </p:nvPr>
        </p:nvGraphicFramePr>
        <p:xfrm>
          <a:off x="5310750" y="3267449"/>
          <a:ext cx="4289425" cy="1873250"/>
        </p:xfrm>
        <a:graphic>
          <a:graphicData uri="http://schemas.openxmlformats.org/presentationml/2006/ole">
            <mc:AlternateContent xmlns:mc="http://schemas.openxmlformats.org/markup-compatibility/2006">
              <mc:Choice xmlns:v="urn:schemas-microsoft-com:vml" Requires="v">
                <p:oleObj spid="_x0000_s4695" name="Equation" r:id="rId6" imgW="889000" imgH="419100" progId="Equation.3">
                  <p:embed/>
                </p:oleObj>
              </mc:Choice>
              <mc:Fallback>
                <p:oleObj name="Equation" r:id="rId6" imgW="889000" imgH="419100" progId="Equation.3">
                  <p:embed/>
                  <p:pic>
                    <p:nvPicPr>
                      <p:cNvPr id="0" name=""/>
                      <p:cNvPicPr>
                        <a:picLocks noChangeAspect="1" noChangeArrowheads="1"/>
                      </p:cNvPicPr>
                      <p:nvPr/>
                    </p:nvPicPr>
                    <p:blipFill>
                      <a:blip r:embed="rId7"/>
                      <a:srcRect/>
                      <a:stretch>
                        <a:fillRect/>
                      </a:stretch>
                    </p:blipFill>
                    <p:spPr bwMode="auto">
                      <a:xfrm>
                        <a:off x="5310750" y="3267449"/>
                        <a:ext cx="4289425" cy="1873250"/>
                      </a:xfrm>
                      <a:prstGeom prst="rect">
                        <a:avLst/>
                      </a:prstGeom>
                      <a:noFill/>
                      <a:ln>
                        <a:noFill/>
                      </a:ln>
                      <a:effectLst/>
                      <a:extLst/>
                    </p:spPr>
                  </p:pic>
                </p:oleObj>
              </mc:Fallback>
            </mc:AlternateContent>
          </a:graphicData>
        </a:graphic>
      </p:graphicFrame>
      <p:sp>
        <p:nvSpPr>
          <p:cNvPr id="2" name="Rectangle 1"/>
          <p:cNvSpPr/>
          <p:nvPr/>
        </p:nvSpPr>
        <p:spPr>
          <a:xfrm>
            <a:off x="3551023" y="3961512"/>
            <a:ext cx="1519016" cy="461665"/>
          </a:xfrm>
          <a:prstGeom prst="rect">
            <a:avLst/>
          </a:prstGeom>
        </p:spPr>
        <p:txBody>
          <a:bodyPr wrap="none">
            <a:spAutoFit/>
          </a:bodyPr>
          <a:lstStyle/>
          <a:p>
            <a:r>
              <a:rPr lang="en-US" sz="2400" dirty="0" smtClean="0">
                <a:latin typeface="Arial"/>
                <a:cs typeface="Arial"/>
              </a:rPr>
              <a:t>Therefore</a:t>
            </a:r>
            <a:endParaRPr lang="en-US" sz="2400" dirty="0"/>
          </a:p>
        </p:txBody>
      </p:sp>
      <p:graphicFrame>
        <p:nvGraphicFramePr>
          <p:cNvPr id="9" name="Object 3"/>
          <p:cNvGraphicFramePr>
            <a:graphicFrameLocks noChangeAspect="1"/>
          </p:cNvGraphicFramePr>
          <p:nvPr>
            <p:extLst>
              <p:ext uri="{D42A27DB-BD31-4B8C-83A1-F6EECF244321}">
                <p14:modId xmlns:p14="http://schemas.microsoft.com/office/powerpoint/2010/main" val="3411655731"/>
              </p:ext>
            </p:extLst>
          </p:nvPr>
        </p:nvGraphicFramePr>
        <p:xfrm>
          <a:off x="6200910" y="5298727"/>
          <a:ext cx="2328863" cy="908050"/>
        </p:xfrm>
        <a:graphic>
          <a:graphicData uri="http://schemas.openxmlformats.org/presentationml/2006/ole">
            <mc:AlternateContent xmlns:mc="http://schemas.openxmlformats.org/markup-compatibility/2006">
              <mc:Choice xmlns:v="urn:schemas-microsoft-com:vml" Requires="v">
                <p:oleObj spid="_x0000_s4696" name="Equation" r:id="rId8" imgW="482600" imgH="203200" progId="Equation.3">
                  <p:embed/>
                </p:oleObj>
              </mc:Choice>
              <mc:Fallback>
                <p:oleObj name="Equation" r:id="rId8" imgW="482600" imgH="203200" progId="Equation.3">
                  <p:embed/>
                  <p:pic>
                    <p:nvPicPr>
                      <p:cNvPr id="0" name=""/>
                      <p:cNvPicPr>
                        <a:picLocks noChangeAspect="1" noChangeArrowheads="1"/>
                      </p:cNvPicPr>
                      <p:nvPr/>
                    </p:nvPicPr>
                    <p:blipFill>
                      <a:blip r:embed="rId9"/>
                      <a:srcRect/>
                      <a:stretch>
                        <a:fillRect/>
                      </a:stretch>
                    </p:blipFill>
                    <p:spPr bwMode="auto">
                      <a:xfrm>
                        <a:off x="6200910" y="5298727"/>
                        <a:ext cx="2328863" cy="908050"/>
                      </a:xfrm>
                      <a:prstGeom prst="rect">
                        <a:avLst/>
                      </a:prstGeom>
                      <a:noFill/>
                      <a:ln>
                        <a:noFill/>
                      </a:ln>
                      <a:effectLst/>
                      <a:extLst/>
                    </p:spPr>
                  </p:pic>
                </p:oleObj>
              </mc:Fallback>
            </mc:AlternateContent>
          </a:graphicData>
        </a:graphic>
      </p:graphicFrame>
      <p:sp>
        <p:nvSpPr>
          <p:cNvPr id="11" name="Rectangle 10"/>
          <p:cNvSpPr/>
          <p:nvPr/>
        </p:nvSpPr>
        <p:spPr>
          <a:xfrm>
            <a:off x="4550398" y="5296862"/>
            <a:ext cx="796212" cy="461665"/>
          </a:xfrm>
          <a:prstGeom prst="rect">
            <a:avLst/>
          </a:prstGeom>
        </p:spPr>
        <p:txBody>
          <a:bodyPr wrap="none">
            <a:spAutoFit/>
          </a:bodyPr>
          <a:lstStyle/>
          <a:p>
            <a:r>
              <a:rPr lang="en-US" sz="2400" dirty="0" smtClean="0">
                <a:latin typeface="Arial"/>
                <a:cs typeface="Arial"/>
              </a:rPr>
              <a:t>Also</a:t>
            </a:r>
            <a:endParaRPr lang="en-US" sz="2400" dirty="0"/>
          </a:p>
        </p:txBody>
      </p:sp>
      <p:sp>
        <p:nvSpPr>
          <p:cNvPr id="12" name="Rectangle 11"/>
          <p:cNvSpPr/>
          <p:nvPr/>
        </p:nvSpPr>
        <p:spPr>
          <a:xfrm>
            <a:off x="5854748" y="6396337"/>
            <a:ext cx="2750422" cy="461665"/>
          </a:xfrm>
          <a:prstGeom prst="rect">
            <a:avLst/>
          </a:prstGeom>
        </p:spPr>
        <p:txBody>
          <a:bodyPr wrap="none">
            <a:spAutoFit/>
          </a:bodyPr>
          <a:lstStyle/>
          <a:p>
            <a:r>
              <a:rPr lang="en-US" sz="2400" dirty="0" smtClean="0">
                <a:latin typeface="Arial"/>
                <a:cs typeface="Arial"/>
              </a:rPr>
              <a:t>Where Q is charge</a:t>
            </a:r>
            <a:endParaRPr lang="en-US" sz="2400" dirty="0"/>
          </a:p>
        </p:txBody>
      </p:sp>
      <p:sp>
        <p:nvSpPr>
          <p:cNvPr id="1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Electrical capacitance</a:t>
            </a:r>
          </a:p>
        </p:txBody>
      </p:sp>
    </p:spTree>
    <p:extLst>
      <p:ext uri="{BB962C8B-B14F-4D97-AF65-F5344CB8AC3E}">
        <p14:creationId xmlns:p14="http://schemas.microsoft.com/office/powerpoint/2010/main" val="4121569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bldLvl="2"/>
      <p:bldP spid="2" grpId="0"/>
      <p:bldP spid="11" grpId="0"/>
      <p:bldP spid="1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Local </a:t>
            </a:r>
            <a:r>
              <a:rPr lang="en-US" sz="3200" b="1" dirty="0" smtClean="0">
                <a:latin typeface="Arial" charset="0"/>
                <a:ea typeface="Arial" charset="0"/>
                <a:cs typeface="Arial" charset="0"/>
              </a:rPr>
              <a:t>linear</a:t>
            </a:r>
            <a:r>
              <a:rPr lang="en-US" sz="3600" b="1" dirty="0" smtClean="0"/>
              <a:t> approximation of gradient </a:t>
            </a:r>
            <a:endParaRPr lang="en-US" sz="3600" b="1" dirty="0"/>
          </a:p>
        </p:txBody>
      </p:sp>
      <p:cxnSp>
        <p:nvCxnSpPr>
          <p:cNvPr id="22" name="Straight Connector 21"/>
          <p:cNvCxnSpPr/>
          <p:nvPr/>
        </p:nvCxnSpPr>
        <p:spPr>
          <a:xfrm flipV="1">
            <a:off x="859609" y="1338300"/>
            <a:ext cx="4144819" cy="184727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0" idx="41"/>
          </p:cNvCxnSpPr>
          <p:nvPr/>
        </p:nvCxnSpPr>
        <p:spPr>
          <a:xfrm>
            <a:off x="2168558" y="2593206"/>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909922" y="5079099"/>
            <a:ext cx="588818" cy="646331"/>
          </a:xfrm>
          <a:prstGeom prst="rect">
            <a:avLst/>
          </a:prstGeom>
          <a:noFill/>
        </p:spPr>
        <p:txBody>
          <a:bodyPr wrap="square" rtlCol="0">
            <a:spAutoFit/>
          </a:bodyPr>
          <a:lstStyle/>
          <a:p>
            <a:r>
              <a:rPr lang="en-US" sz="3600" dirty="0"/>
              <a:t>x</a:t>
            </a:r>
            <a:r>
              <a:rPr lang="en-US" sz="3600" baseline="-25000" dirty="0" smtClean="0"/>
              <a:t>o</a:t>
            </a:r>
            <a:endParaRPr lang="en-US" sz="3600" baseline="-25000" dirty="0"/>
          </a:p>
        </p:txBody>
      </p:sp>
      <p:sp>
        <p:nvSpPr>
          <p:cNvPr id="26" name="TextBox 25"/>
          <p:cNvSpPr txBox="1"/>
          <p:nvPr/>
        </p:nvSpPr>
        <p:spPr>
          <a:xfrm>
            <a:off x="30645" y="2264245"/>
            <a:ext cx="588818" cy="646331"/>
          </a:xfrm>
          <a:prstGeom prst="rect">
            <a:avLst/>
          </a:prstGeom>
          <a:noFill/>
        </p:spPr>
        <p:txBody>
          <a:bodyPr wrap="square" rtlCol="0">
            <a:spAutoFit/>
          </a:bodyPr>
          <a:lstStyle/>
          <a:p>
            <a:r>
              <a:rPr lang="en-US" sz="3600" dirty="0" err="1"/>
              <a:t>y</a:t>
            </a:r>
            <a:r>
              <a:rPr lang="en-US" sz="3600" baseline="-25000" dirty="0" err="1" smtClean="0"/>
              <a:t>o</a:t>
            </a:r>
            <a:endParaRPr lang="en-US" sz="3600" baseline="-25000" dirty="0"/>
          </a:p>
        </p:txBody>
      </p:sp>
      <p:grpSp>
        <p:nvGrpSpPr>
          <p:cNvPr id="54" name="Group 53"/>
          <p:cNvGrpSpPr/>
          <p:nvPr/>
        </p:nvGrpSpPr>
        <p:grpSpPr>
          <a:xfrm>
            <a:off x="28337" y="719463"/>
            <a:ext cx="5375461" cy="4994565"/>
            <a:chOff x="289454" y="719461"/>
            <a:chExt cx="5375461" cy="4994565"/>
          </a:xfrm>
        </p:grpSpPr>
        <p:cxnSp>
          <p:nvCxnSpPr>
            <p:cNvPr id="7" name="Straight Arrow Connector 6"/>
            <p:cNvCxnSpPr/>
            <p:nvPr/>
          </p:nvCxnSpPr>
          <p:spPr>
            <a:xfrm>
              <a:off x="289454" y="5102116"/>
              <a:ext cx="498763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27" idx="3"/>
            </p:cNvCxnSpPr>
            <p:nvPr/>
          </p:nvCxnSpPr>
          <p:spPr>
            <a:xfrm flipV="1">
              <a:off x="947221" y="1042627"/>
              <a:ext cx="4618" cy="467139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Freeform 19"/>
            <p:cNvSpPr/>
            <p:nvPr/>
          </p:nvSpPr>
          <p:spPr>
            <a:xfrm>
              <a:off x="947545" y="2215753"/>
              <a:ext cx="3873637" cy="2817091"/>
            </a:xfrm>
            <a:custGeom>
              <a:avLst/>
              <a:gdLst>
                <a:gd name="connsiteX0" fmla="*/ 0 w 4254638"/>
                <a:gd name="connsiteY0" fmla="*/ 3532909 h 3532909"/>
                <a:gd name="connsiteX1" fmla="*/ 34636 w 4254638"/>
                <a:gd name="connsiteY1" fmla="*/ 3463636 h 3532909"/>
                <a:gd name="connsiteX2" fmla="*/ 46181 w 4254638"/>
                <a:gd name="connsiteY2" fmla="*/ 3429000 h 3532909"/>
                <a:gd name="connsiteX3" fmla="*/ 69272 w 4254638"/>
                <a:gd name="connsiteY3" fmla="*/ 3371272 h 3532909"/>
                <a:gd name="connsiteX4" fmla="*/ 80818 w 4254638"/>
                <a:gd name="connsiteY4" fmla="*/ 3255818 h 3532909"/>
                <a:gd name="connsiteX5" fmla="*/ 92363 w 4254638"/>
                <a:gd name="connsiteY5" fmla="*/ 3221181 h 3532909"/>
                <a:gd name="connsiteX6" fmla="*/ 103909 w 4254638"/>
                <a:gd name="connsiteY6" fmla="*/ 3117272 h 3532909"/>
                <a:gd name="connsiteX7" fmla="*/ 127000 w 4254638"/>
                <a:gd name="connsiteY7" fmla="*/ 2955636 h 3532909"/>
                <a:gd name="connsiteX8" fmla="*/ 138545 w 4254638"/>
                <a:gd name="connsiteY8" fmla="*/ 2805545 h 3532909"/>
                <a:gd name="connsiteX9" fmla="*/ 150090 w 4254638"/>
                <a:gd name="connsiteY9" fmla="*/ 2724727 h 3532909"/>
                <a:gd name="connsiteX10" fmla="*/ 161636 w 4254638"/>
                <a:gd name="connsiteY10" fmla="*/ 2597727 h 3532909"/>
                <a:gd name="connsiteX11" fmla="*/ 173181 w 4254638"/>
                <a:gd name="connsiteY11" fmla="*/ 2563090 h 3532909"/>
                <a:gd name="connsiteX12" fmla="*/ 184727 w 4254638"/>
                <a:gd name="connsiteY12" fmla="*/ 2505363 h 3532909"/>
                <a:gd name="connsiteX13" fmla="*/ 219363 w 4254638"/>
                <a:gd name="connsiteY13" fmla="*/ 2459181 h 3532909"/>
                <a:gd name="connsiteX14" fmla="*/ 254000 w 4254638"/>
                <a:gd name="connsiteY14" fmla="*/ 2355272 h 3532909"/>
                <a:gd name="connsiteX15" fmla="*/ 288636 w 4254638"/>
                <a:gd name="connsiteY15" fmla="*/ 2262909 h 3532909"/>
                <a:gd name="connsiteX16" fmla="*/ 311727 w 4254638"/>
                <a:gd name="connsiteY16" fmla="*/ 2170545 h 3532909"/>
                <a:gd name="connsiteX17" fmla="*/ 357909 w 4254638"/>
                <a:gd name="connsiteY17" fmla="*/ 2078181 h 3532909"/>
                <a:gd name="connsiteX18" fmla="*/ 369454 w 4254638"/>
                <a:gd name="connsiteY18" fmla="*/ 2020454 h 3532909"/>
                <a:gd name="connsiteX19" fmla="*/ 392545 w 4254638"/>
                <a:gd name="connsiteY19" fmla="*/ 1974272 h 3532909"/>
                <a:gd name="connsiteX20" fmla="*/ 438727 w 4254638"/>
                <a:gd name="connsiteY20" fmla="*/ 1881909 h 3532909"/>
                <a:gd name="connsiteX21" fmla="*/ 473363 w 4254638"/>
                <a:gd name="connsiteY21" fmla="*/ 1789545 h 3532909"/>
                <a:gd name="connsiteX22" fmla="*/ 496454 w 4254638"/>
                <a:gd name="connsiteY22" fmla="*/ 1731818 h 3532909"/>
                <a:gd name="connsiteX23" fmla="*/ 542636 w 4254638"/>
                <a:gd name="connsiteY23" fmla="*/ 1639454 h 3532909"/>
                <a:gd name="connsiteX24" fmla="*/ 577272 w 4254638"/>
                <a:gd name="connsiteY24" fmla="*/ 1593272 h 3532909"/>
                <a:gd name="connsiteX25" fmla="*/ 669636 w 4254638"/>
                <a:gd name="connsiteY25" fmla="*/ 1431636 h 3532909"/>
                <a:gd name="connsiteX26" fmla="*/ 715818 w 4254638"/>
                <a:gd name="connsiteY26" fmla="*/ 1385454 h 3532909"/>
                <a:gd name="connsiteX27" fmla="*/ 750454 w 4254638"/>
                <a:gd name="connsiteY27" fmla="*/ 1327727 h 3532909"/>
                <a:gd name="connsiteX28" fmla="*/ 819727 w 4254638"/>
                <a:gd name="connsiteY28" fmla="*/ 1235363 h 3532909"/>
                <a:gd name="connsiteX29" fmla="*/ 900545 w 4254638"/>
                <a:gd name="connsiteY29" fmla="*/ 1131454 h 3532909"/>
                <a:gd name="connsiteX30" fmla="*/ 969818 w 4254638"/>
                <a:gd name="connsiteY30" fmla="*/ 1039090 h 3532909"/>
                <a:gd name="connsiteX31" fmla="*/ 1039090 w 4254638"/>
                <a:gd name="connsiteY31" fmla="*/ 958272 h 3532909"/>
                <a:gd name="connsiteX32" fmla="*/ 1085272 w 4254638"/>
                <a:gd name="connsiteY32" fmla="*/ 912090 h 3532909"/>
                <a:gd name="connsiteX33" fmla="*/ 1131454 w 4254638"/>
                <a:gd name="connsiteY33" fmla="*/ 854363 h 3532909"/>
                <a:gd name="connsiteX34" fmla="*/ 1177636 w 4254638"/>
                <a:gd name="connsiteY34" fmla="*/ 819727 h 3532909"/>
                <a:gd name="connsiteX35" fmla="*/ 1246909 w 4254638"/>
                <a:gd name="connsiteY35" fmla="*/ 738909 h 3532909"/>
                <a:gd name="connsiteX36" fmla="*/ 1281545 w 4254638"/>
                <a:gd name="connsiteY36" fmla="*/ 715818 h 3532909"/>
                <a:gd name="connsiteX37" fmla="*/ 1316181 w 4254638"/>
                <a:gd name="connsiteY37" fmla="*/ 681181 h 3532909"/>
                <a:gd name="connsiteX38" fmla="*/ 1385454 w 4254638"/>
                <a:gd name="connsiteY38" fmla="*/ 635000 h 3532909"/>
                <a:gd name="connsiteX39" fmla="*/ 1489363 w 4254638"/>
                <a:gd name="connsiteY39" fmla="*/ 554181 h 3532909"/>
                <a:gd name="connsiteX40" fmla="*/ 1593272 w 4254638"/>
                <a:gd name="connsiteY40" fmla="*/ 496454 h 3532909"/>
                <a:gd name="connsiteX41" fmla="*/ 1627909 w 4254638"/>
                <a:gd name="connsiteY41" fmla="*/ 473363 h 3532909"/>
                <a:gd name="connsiteX42" fmla="*/ 1674090 w 4254638"/>
                <a:gd name="connsiteY42" fmla="*/ 450272 h 3532909"/>
                <a:gd name="connsiteX43" fmla="*/ 1743363 w 4254638"/>
                <a:gd name="connsiteY43" fmla="*/ 404090 h 3532909"/>
                <a:gd name="connsiteX44" fmla="*/ 1801090 w 4254638"/>
                <a:gd name="connsiteY44" fmla="*/ 381000 h 3532909"/>
                <a:gd name="connsiteX45" fmla="*/ 1893454 w 4254638"/>
                <a:gd name="connsiteY45" fmla="*/ 334818 h 3532909"/>
                <a:gd name="connsiteX46" fmla="*/ 1951181 w 4254638"/>
                <a:gd name="connsiteY46" fmla="*/ 311727 h 3532909"/>
                <a:gd name="connsiteX47" fmla="*/ 2008909 w 4254638"/>
                <a:gd name="connsiteY47" fmla="*/ 277090 h 3532909"/>
                <a:gd name="connsiteX48" fmla="*/ 2135909 w 4254638"/>
                <a:gd name="connsiteY48" fmla="*/ 242454 h 3532909"/>
                <a:gd name="connsiteX49" fmla="*/ 2205181 w 4254638"/>
                <a:gd name="connsiteY49" fmla="*/ 219363 h 3532909"/>
                <a:gd name="connsiteX50" fmla="*/ 2366818 w 4254638"/>
                <a:gd name="connsiteY50" fmla="*/ 173181 h 3532909"/>
                <a:gd name="connsiteX51" fmla="*/ 2447636 w 4254638"/>
                <a:gd name="connsiteY51" fmla="*/ 150090 h 3532909"/>
                <a:gd name="connsiteX52" fmla="*/ 2597727 w 4254638"/>
                <a:gd name="connsiteY52" fmla="*/ 103909 h 3532909"/>
                <a:gd name="connsiteX53" fmla="*/ 2759363 w 4254638"/>
                <a:gd name="connsiteY53" fmla="*/ 80818 h 3532909"/>
                <a:gd name="connsiteX54" fmla="*/ 2921000 w 4254638"/>
                <a:gd name="connsiteY54" fmla="*/ 57727 h 3532909"/>
                <a:gd name="connsiteX55" fmla="*/ 3024909 w 4254638"/>
                <a:gd name="connsiteY55" fmla="*/ 46181 h 3532909"/>
                <a:gd name="connsiteX56" fmla="*/ 3117272 w 4254638"/>
                <a:gd name="connsiteY56" fmla="*/ 34636 h 3532909"/>
                <a:gd name="connsiteX57" fmla="*/ 3544454 w 4254638"/>
                <a:gd name="connsiteY57" fmla="*/ 0 h 3532909"/>
                <a:gd name="connsiteX58" fmla="*/ 4098636 w 4254638"/>
                <a:gd name="connsiteY58" fmla="*/ 11545 h 3532909"/>
                <a:gd name="connsiteX59" fmla="*/ 4191000 w 4254638"/>
                <a:gd name="connsiteY59" fmla="*/ 23090 h 353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254638" h="3532909">
                  <a:moveTo>
                    <a:pt x="0" y="3532909"/>
                  </a:moveTo>
                  <a:cubicBezTo>
                    <a:pt x="11545" y="3509818"/>
                    <a:pt x="24151" y="3487227"/>
                    <a:pt x="34636" y="3463636"/>
                  </a:cubicBezTo>
                  <a:cubicBezTo>
                    <a:pt x="39579" y="3452515"/>
                    <a:pt x="41908" y="3440395"/>
                    <a:pt x="46181" y="3429000"/>
                  </a:cubicBezTo>
                  <a:cubicBezTo>
                    <a:pt x="53458" y="3409595"/>
                    <a:pt x="61575" y="3390515"/>
                    <a:pt x="69272" y="3371272"/>
                  </a:cubicBezTo>
                  <a:cubicBezTo>
                    <a:pt x="73121" y="3332787"/>
                    <a:pt x="74937" y="3294045"/>
                    <a:pt x="80818" y="3255818"/>
                  </a:cubicBezTo>
                  <a:cubicBezTo>
                    <a:pt x="82669" y="3243789"/>
                    <a:pt x="90362" y="3233186"/>
                    <a:pt x="92363" y="3221181"/>
                  </a:cubicBezTo>
                  <a:cubicBezTo>
                    <a:pt x="98092" y="3186806"/>
                    <a:pt x="99837" y="3151883"/>
                    <a:pt x="103909" y="3117272"/>
                  </a:cubicBezTo>
                  <a:cubicBezTo>
                    <a:pt x="115470" y="3019005"/>
                    <a:pt x="112532" y="3042443"/>
                    <a:pt x="127000" y="2955636"/>
                  </a:cubicBezTo>
                  <a:cubicBezTo>
                    <a:pt x="130848" y="2905606"/>
                    <a:pt x="133552" y="2855474"/>
                    <a:pt x="138545" y="2805545"/>
                  </a:cubicBezTo>
                  <a:cubicBezTo>
                    <a:pt x="141253" y="2778467"/>
                    <a:pt x="147085" y="2751773"/>
                    <a:pt x="150090" y="2724727"/>
                  </a:cubicBezTo>
                  <a:cubicBezTo>
                    <a:pt x="154784" y="2682479"/>
                    <a:pt x="155624" y="2639808"/>
                    <a:pt x="161636" y="2597727"/>
                  </a:cubicBezTo>
                  <a:cubicBezTo>
                    <a:pt x="163357" y="2585679"/>
                    <a:pt x="170229" y="2574897"/>
                    <a:pt x="173181" y="2563090"/>
                  </a:cubicBezTo>
                  <a:cubicBezTo>
                    <a:pt x="177940" y="2544052"/>
                    <a:pt x="176757" y="2523295"/>
                    <a:pt x="184727" y="2505363"/>
                  </a:cubicBezTo>
                  <a:cubicBezTo>
                    <a:pt x="192542" y="2487779"/>
                    <a:pt x="210018" y="2476002"/>
                    <a:pt x="219363" y="2459181"/>
                  </a:cubicBezTo>
                  <a:cubicBezTo>
                    <a:pt x="242777" y="2417035"/>
                    <a:pt x="241692" y="2398350"/>
                    <a:pt x="254000" y="2355272"/>
                  </a:cubicBezTo>
                  <a:cubicBezTo>
                    <a:pt x="284551" y="2248345"/>
                    <a:pt x="239819" y="2421562"/>
                    <a:pt x="288636" y="2262909"/>
                  </a:cubicBezTo>
                  <a:cubicBezTo>
                    <a:pt x="297969" y="2232577"/>
                    <a:pt x="297534" y="2198930"/>
                    <a:pt x="311727" y="2170545"/>
                  </a:cubicBezTo>
                  <a:lnTo>
                    <a:pt x="357909" y="2078181"/>
                  </a:lnTo>
                  <a:cubicBezTo>
                    <a:pt x="361757" y="2058939"/>
                    <a:pt x="363249" y="2039070"/>
                    <a:pt x="369454" y="2020454"/>
                  </a:cubicBezTo>
                  <a:cubicBezTo>
                    <a:pt x="374897" y="2004126"/>
                    <a:pt x="385555" y="1990000"/>
                    <a:pt x="392545" y="1974272"/>
                  </a:cubicBezTo>
                  <a:cubicBezTo>
                    <a:pt x="430204" y="1889540"/>
                    <a:pt x="397837" y="1943243"/>
                    <a:pt x="438727" y="1881909"/>
                  </a:cubicBezTo>
                  <a:cubicBezTo>
                    <a:pt x="458421" y="1803128"/>
                    <a:pt x="438864" y="1867168"/>
                    <a:pt x="473363" y="1789545"/>
                  </a:cubicBezTo>
                  <a:cubicBezTo>
                    <a:pt x="481780" y="1770607"/>
                    <a:pt x="487769" y="1750635"/>
                    <a:pt x="496454" y="1731818"/>
                  </a:cubicBezTo>
                  <a:cubicBezTo>
                    <a:pt x="510879" y="1700564"/>
                    <a:pt x="521983" y="1666992"/>
                    <a:pt x="542636" y="1639454"/>
                  </a:cubicBezTo>
                  <a:cubicBezTo>
                    <a:pt x="554181" y="1624060"/>
                    <a:pt x="567074" y="1609590"/>
                    <a:pt x="577272" y="1593272"/>
                  </a:cubicBezTo>
                  <a:cubicBezTo>
                    <a:pt x="615919" y="1531436"/>
                    <a:pt x="603282" y="1497990"/>
                    <a:pt x="669636" y="1431636"/>
                  </a:cubicBezTo>
                  <a:cubicBezTo>
                    <a:pt x="685030" y="1416242"/>
                    <a:pt x="702452" y="1402639"/>
                    <a:pt x="715818" y="1385454"/>
                  </a:cubicBezTo>
                  <a:cubicBezTo>
                    <a:pt x="729595" y="1367741"/>
                    <a:pt x="737681" y="1346177"/>
                    <a:pt x="750454" y="1327727"/>
                  </a:cubicBezTo>
                  <a:cubicBezTo>
                    <a:pt x="772360" y="1296085"/>
                    <a:pt x="796636" y="1266151"/>
                    <a:pt x="819727" y="1235363"/>
                  </a:cubicBezTo>
                  <a:cubicBezTo>
                    <a:pt x="903257" y="1123989"/>
                    <a:pt x="798662" y="1262446"/>
                    <a:pt x="900545" y="1131454"/>
                  </a:cubicBezTo>
                  <a:cubicBezTo>
                    <a:pt x="900551" y="1131447"/>
                    <a:pt x="969812" y="1039096"/>
                    <a:pt x="969818" y="1039090"/>
                  </a:cubicBezTo>
                  <a:cubicBezTo>
                    <a:pt x="1068330" y="940578"/>
                    <a:pt x="935413" y="1076760"/>
                    <a:pt x="1039090" y="958272"/>
                  </a:cubicBezTo>
                  <a:cubicBezTo>
                    <a:pt x="1053426" y="941888"/>
                    <a:pt x="1070808" y="928361"/>
                    <a:pt x="1085272" y="912090"/>
                  </a:cubicBezTo>
                  <a:cubicBezTo>
                    <a:pt x="1101643" y="893672"/>
                    <a:pt x="1114029" y="871788"/>
                    <a:pt x="1131454" y="854363"/>
                  </a:cubicBezTo>
                  <a:cubicBezTo>
                    <a:pt x="1145061" y="840757"/>
                    <a:pt x="1163026" y="832250"/>
                    <a:pt x="1177636" y="819727"/>
                  </a:cubicBezTo>
                  <a:cubicBezTo>
                    <a:pt x="1265600" y="744329"/>
                    <a:pt x="1155663" y="830154"/>
                    <a:pt x="1246909" y="738909"/>
                  </a:cubicBezTo>
                  <a:cubicBezTo>
                    <a:pt x="1256721" y="729097"/>
                    <a:pt x="1270885" y="724701"/>
                    <a:pt x="1281545" y="715818"/>
                  </a:cubicBezTo>
                  <a:cubicBezTo>
                    <a:pt x="1294088" y="705365"/>
                    <a:pt x="1303293" y="691205"/>
                    <a:pt x="1316181" y="681181"/>
                  </a:cubicBezTo>
                  <a:cubicBezTo>
                    <a:pt x="1338087" y="664143"/>
                    <a:pt x="1363548" y="652038"/>
                    <a:pt x="1385454" y="635000"/>
                  </a:cubicBezTo>
                  <a:cubicBezTo>
                    <a:pt x="1420090" y="608060"/>
                    <a:pt x="1450116" y="573805"/>
                    <a:pt x="1489363" y="554181"/>
                  </a:cubicBezTo>
                  <a:cubicBezTo>
                    <a:pt x="1544498" y="526614"/>
                    <a:pt x="1535283" y="532697"/>
                    <a:pt x="1593272" y="496454"/>
                  </a:cubicBezTo>
                  <a:cubicBezTo>
                    <a:pt x="1605039" y="489100"/>
                    <a:pt x="1615861" y="480248"/>
                    <a:pt x="1627909" y="473363"/>
                  </a:cubicBezTo>
                  <a:cubicBezTo>
                    <a:pt x="1642852" y="464824"/>
                    <a:pt x="1659332" y="459127"/>
                    <a:pt x="1674090" y="450272"/>
                  </a:cubicBezTo>
                  <a:cubicBezTo>
                    <a:pt x="1697887" y="435994"/>
                    <a:pt x="1717596" y="414396"/>
                    <a:pt x="1743363" y="404090"/>
                  </a:cubicBezTo>
                  <a:cubicBezTo>
                    <a:pt x="1762605" y="396393"/>
                    <a:pt x="1782273" y="389685"/>
                    <a:pt x="1801090" y="381000"/>
                  </a:cubicBezTo>
                  <a:cubicBezTo>
                    <a:pt x="1832344" y="366575"/>
                    <a:pt x="1861494" y="347602"/>
                    <a:pt x="1893454" y="334818"/>
                  </a:cubicBezTo>
                  <a:cubicBezTo>
                    <a:pt x="1912696" y="327121"/>
                    <a:pt x="1932644" y="320995"/>
                    <a:pt x="1951181" y="311727"/>
                  </a:cubicBezTo>
                  <a:cubicBezTo>
                    <a:pt x="1971252" y="301691"/>
                    <a:pt x="1988480" y="286376"/>
                    <a:pt x="2008909" y="277090"/>
                  </a:cubicBezTo>
                  <a:cubicBezTo>
                    <a:pt x="2078681" y="245376"/>
                    <a:pt x="2068921" y="260724"/>
                    <a:pt x="2135909" y="242454"/>
                  </a:cubicBezTo>
                  <a:cubicBezTo>
                    <a:pt x="2159391" y="236050"/>
                    <a:pt x="2181868" y="226357"/>
                    <a:pt x="2205181" y="219363"/>
                  </a:cubicBezTo>
                  <a:cubicBezTo>
                    <a:pt x="2258853" y="203261"/>
                    <a:pt x="2312939" y="188575"/>
                    <a:pt x="2366818" y="173181"/>
                  </a:cubicBezTo>
                  <a:cubicBezTo>
                    <a:pt x="2393757" y="165484"/>
                    <a:pt x="2421056" y="158950"/>
                    <a:pt x="2447636" y="150090"/>
                  </a:cubicBezTo>
                  <a:cubicBezTo>
                    <a:pt x="2483120" y="138262"/>
                    <a:pt x="2562995" y="110525"/>
                    <a:pt x="2597727" y="103909"/>
                  </a:cubicBezTo>
                  <a:cubicBezTo>
                    <a:pt x="2651191" y="93725"/>
                    <a:pt x="2705484" y="88515"/>
                    <a:pt x="2759363" y="80818"/>
                  </a:cubicBezTo>
                  <a:lnTo>
                    <a:pt x="2921000" y="57727"/>
                  </a:lnTo>
                  <a:lnTo>
                    <a:pt x="3024909" y="46181"/>
                  </a:lnTo>
                  <a:lnTo>
                    <a:pt x="3117272" y="34636"/>
                  </a:lnTo>
                  <a:cubicBezTo>
                    <a:pt x="3229314" y="22842"/>
                    <a:pt x="3473159" y="5484"/>
                    <a:pt x="3544454" y="0"/>
                  </a:cubicBezTo>
                  <a:lnTo>
                    <a:pt x="4098636" y="11545"/>
                  </a:lnTo>
                  <a:cubicBezTo>
                    <a:pt x="4431104" y="23634"/>
                    <a:pt x="4117190" y="23090"/>
                    <a:pt x="4191000" y="23090"/>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363021" y="719461"/>
              <a:ext cx="588818" cy="646331"/>
            </a:xfrm>
            <a:prstGeom prst="rect">
              <a:avLst/>
            </a:prstGeom>
            <a:noFill/>
          </p:spPr>
          <p:txBody>
            <a:bodyPr wrap="square" rtlCol="0">
              <a:spAutoFit/>
            </a:bodyPr>
            <a:lstStyle/>
            <a:p>
              <a:r>
                <a:rPr lang="en-US" sz="3600" dirty="0" smtClean="0"/>
                <a:t>y</a:t>
              </a:r>
              <a:endParaRPr lang="en-US" sz="3600" baseline="-25000" dirty="0"/>
            </a:p>
          </p:txBody>
        </p:sp>
        <p:sp>
          <p:nvSpPr>
            <p:cNvPr id="28" name="TextBox 27"/>
            <p:cNvSpPr txBox="1"/>
            <p:nvPr/>
          </p:nvSpPr>
          <p:spPr>
            <a:xfrm>
              <a:off x="5076097" y="4997320"/>
              <a:ext cx="588818" cy="646331"/>
            </a:xfrm>
            <a:prstGeom prst="rect">
              <a:avLst/>
            </a:prstGeom>
            <a:noFill/>
          </p:spPr>
          <p:txBody>
            <a:bodyPr wrap="square" rtlCol="0">
              <a:spAutoFit/>
            </a:bodyPr>
            <a:lstStyle/>
            <a:p>
              <a:r>
                <a:rPr lang="en-US" sz="3600" dirty="0" smtClean="0"/>
                <a:t>x</a:t>
              </a:r>
              <a:endParaRPr lang="en-US" sz="3600" baseline="-25000" dirty="0"/>
            </a:p>
          </p:txBody>
        </p:sp>
      </p:grpSp>
      <p:cxnSp>
        <p:nvCxnSpPr>
          <p:cNvPr id="29" name="Straight Connector 28"/>
          <p:cNvCxnSpPr>
            <a:stCxn id="20" idx="40"/>
          </p:cNvCxnSpPr>
          <p:nvPr/>
        </p:nvCxnSpPr>
        <p:spPr>
          <a:xfrm flipH="1">
            <a:off x="686428" y="2611618"/>
            <a:ext cx="1450595" cy="42862"/>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0" idx="40"/>
          </p:cNvCxnSpPr>
          <p:nvPr/>
        </p:nvCxnSpPr>
        <p:spPr>
          <a:xfrm flipV="1">
            <a:off x="2137023" y="2611443"/>
            <a:ext cx="1233718" cy="177"/>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3375700" y="2066639"/>
            <a:ext cx="11546" cy="507999"/>
          </a:xfrm>
          <a:prstGeom prst="line">
            <a:avLst/>
          </a:prstGeom>
          <a:ln w="38100" cmpd="sng">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323573" y="2621268"/>
            <a:ext cx="949036" cy="646331"/>
          </a:xfrm>
          <a:prstGeom prst="rect">
            <a:avLst/>
          </a:prstGeom>
          <a:noFill/>
        </p:spPr>
        <p:txBody>
          <a:bodyPr wrap="square" rtlCol="0">
            <a:spAutoFit/>
          </a:bodyPr>
          <a:lstStyle/>
          <a:p>
            <a:r>
              <a:rPr lang="en-US" sz="3600" dirty="0" err="1" smtClean="0"/>
              <a:t>Δx</a:t>
            </a:r>
            <a:endParaRPr lang="en-US" sz="3600" baseline="-25000" dirty="0"/>
          </a:p>
        </p:txBody>
      </p:sp>
      <p:sp>
        <p:nvSpPr>
          <p:cNvPr id="40" name="TextBox 39"/>
          <p:cNvSpPr txBox="1"/>
          <p:nvPr/>
        </p:nvSpPr>
        <p:spPr>
          <a:xfrm>
            <a:off x="848064" y="2000122"/>
            <a:ext cx="949036" cy="646331"/>
          </a:xfrm>
          <a:prstGeom prst="rect">
            <a:avLst/>
          </a:prstGeom>
          <a:noFill/>
        </p:spPr>
        <p:txBody>
          <a:bodyPr wrap="square" rtlCol="0">
            <a:spAutoFit/>
          </a:bodyPr>
          <a:lstStyle/>
          <a:p>
            <a:r>
              <a:rPr lang="en-US" sz="3600" dirty="0" err="1" smtClean="0"/>
              <a:t>Δy</a:t>
            </a:r>
            <a:endParaRPr lang="en-US" sz="3600" baseline="-25000" dirty="0"/>
          </a:p>
        </p:txBody>
      </p:sp>
      <p:cxnSp>
        <p:nvCxnSpPr>
          <p:cNvPr id="44" name="Straight Connector 43"/>
          <p:cNvCxnSpPr/>
          <p:nvPr/>
        </p:nvCxnSpPr>
        <p:spPr>
          <a:xfrm>
            <a:off x="3383171" y="2630152"/>
            <a:ext cx="7233" cy="2462728"/>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03706" y="5079099"/>
            <a:ext cx="789263" cy="646331"/>
          </a:xfrm>
          <a:prstGeom prst="rect">
            <a:avLst/>
          </a:prstGeom>
          <a:noFill/>
        </p:spPr>
        <p:txBody>
          <a:bodyPr wrap="square" rtlCol="0">
            <a:spAutoFit/>
          </a:bodyPr>
          <a:lstStyle/>
          <a:p>
            <a:pPr algn="l"/>
            <a:r>
              <a:rPr lang="en-US" sz="3600" dirty="0" smtClean="0"/>
              <a:t>x</a:t>
            </a:r>
            <a:r>
              <a:rPr lang="en-US" sz="3600" baseline="-25000" dirty="0" smtClean="0"/>
              <a:t>1</a:t>
            </a:r>
          </a:p>
        </p:txBody>
      </p:sp>
      <p:sp>
        <p:nvSpPr>
          <p:cNvPr id="46" name="TextBox 45"/>
          <p:cNvSpPr txBox="1"/>
          <p:nvPr/>
        </p:nvSpPr>
        <p:spPr>
          <a:xfrm>
            <a:off x="7922" y="1643087"/>
            <a:ext cx="588818" cy="646331"/>
          </a:xfrm>
          <a:prstGeom prst="rect">
            <a:avLst/>
          </a:prstGeom>
          <a:noFill/>
        </p:spPr>
        <p:txBody>
          <a:bodyPr wrap="square" rtlCol="0">
            <a:spAutoFit/>
          </a:bodyPr>
          <a:lstStyle/>
          <a:p>
            <a:r>
              <a:rPr lang="en-US" sz="3600" dirty="0" smtClean="0"/>
              <a:t>y</a:t>
            </a:r>
            <a:r>
              <a:rPr lang="en-US" sz="3600" baseline="-25000" dirty="0" smtClean="0"/>
              <a:t>1</a:t>
            </a:r>
            <a:endParaRPr lang="en-US" sz="3600" baseline="-25000" dirty="0"/>
          </a:p>
        </p:txBody>
      </p:sp>
      <p:cxnSp>
        <p:nvCxnSpPr>
          <p:cNvPr id="47" name="Straight Connector 46"/>
          <p:cNvCxnSpPr/>
          <p:nvPr/>
        </p:nvCxnSpPr>
        <p:spPr>
          <a:xfrm flipH="1" flipV="1">
            <a:off x="674883" y="1996378"/>
            <a:ext cx="2683989" cy="21555"/>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5447780" y="894037"/>
            <a:ext cx="4308377" cy="707886"/>
          </a:xfrm>
          <a:prstGeom prst="rect">
            <a:avLst/>
          </a:prstGeom>
        </p:spPr>
        <p:txBody>
          <a:bodyPr wrap="square">
            <a:spAutoFit/>
          </a:bodyPr>
          <a:lstStyle/>
          <a:p>
            <a:pPr algn="l"/>
            <a:r>
              <a:rPr lang="en-US" sz="2000" dirty="0" smtClean="0">
                <a:latin typeface="Arial"/>
                <a:cs typeface="Arial"/>
              </a:rPr>
              <a:t>We can use the relationship to iteratively estimate y</a:t>
            </a:r>
            <a:r>
              <a:rPr lang="en-US" sz="2000" baseline="-25000" dirty="0" smtClean="0">
                <a:latin typeface="Arial"/>
                <a:cs typeface="Arial"/>
              </a:rPr>
              <a:t>1</a:t>
            </a:r>
            <a:r>
              <a:rPr lang="en-US" sz="2000" dirty="0" smtClean="0">
                <a:latin typeface="Arial"/>
                <a:cs typeface="Arial"/>
              </a:rPr>
              <a:t> from </a:t>
            </a:r>
            <a:r>
              <a:rPr lang="en-US" sz="2000" dirty="0" err="1" smtClean="0">
                <a:latin typeface="Arial"/>
                <a:cs typeface="Arial"/>
              </a:rPr>
              <a:t>y</a:t>
            </a:r>
            <a:r>
              <a:rPr lang="en-US" sz="2000" baseline="-25000" dirty="0" err="1" smtClean="0">
                <a:latin typeface="Arial"/>
                <a:cs typeface="Arial"/>
              </a:rPr>
              <a:t>o</a:t>
            </a:r>
            <a:r>
              <a:rPr lang="en-US" sz="2000" baseline="-25000" dirty="0" smtClean="0">
                <a:latin typeface="Arial"/>
                <a:cs typeface="Arial"/>
              </a:rPr>
              <a:t> </a:t>
            </a:r>
            <a:r>
              <a:rPr lang="en-US" sz="2000" dirty="0" smtClean="0">
                <a:latin typeface="Arial"/>
                <a:cs typeface="Arial"/>
              </a:rPr>
              <a:t>since</a:t>
            </a:r>
          </a:p>
        </p:txBody>
      </p:sp>
      <p:graphicFrame>
        <p:nvGraphicFramePr>
          <p:cNvPr id="33" name="Object 32"/>
          <p:cNvGraphicFramePr>
            <a:graphicFrameLocks noChangeAspect="1"/>
          </p:cNvGraphicFramePr>
          <p:nvPr>
            <p:extLst>
              <p:ext uri="{D42A27DB-BD31-4B8C-83A1-F6EECF244321}">
                <p14:modId xmlns:p14="http://schemas.microsoft.com/office/powerpoint/2010/main" val="3022738268"/>
              </p:ext>
            </p:extLst>
          </p:nvPr>
        </p:nvGraphicFramePr>
        <p:xfrm>
          <a:off x="5449888" y="1803402"/>
          <a:ext cx="3787775" cy="1019175"/>
        </p:xfrm>
        <a:graphic>
          <a:graphicData uri="http://schemas.openxmlformats.org/presentationml/2006/ole">
            <mc:AlternateContent xmlns:mc="http://schemas.openxmlformats.org/markup-compatibility/2006">
              <mc:Choice xmlns:v="urn:schemas-microsoft-com:vml" Requires="v">
                <p:oleObj spid="_x0000_s21903" name="Equation" r:id="rId3" imgW="1701800" imgH="457200" progId="Equation.DSMT4">
                  <p:embed/>
                </p:oleObj>
              </mc:Choice>
              <mc:Fallback>
                <p:oleObj name="Equation" r:id="rId3" imgW="1701800" imgH="457200" progId="Equation.DSMT4">
                  <p:embed/>
                  <p:pic>
                    <p:nvPicPr>
                      <p:cNvPr id="0" name=""/>
                      <p:cNvPicPr/>
                      <p:nvPr/>
                    </p:nvPicPr>
                    <p:blipFill>
                      <a:blip r:embed="rId4"/>
                      <a:stretch>
                        <a:fillRect/>
                      </a:stretch>
                    </p:blipFill>
                    <p:spPr>
                      <a:xfrm>
                        <a:off x="5449888" y="1803402"/>
                        <a:ext cx="3787775" cy="1019175"/>
                      </a:xfrm>
                      <a:prstGeom prst="rect">
                        <a:avLst/>
                      </a:prstGeom>
                    </p:spPr>
                  </p:pic>
                </p:oleObj>
              </mc:Fallback>
            </mc:AlternateContent>
          </a:graphicData>
        </a:graphic>
      </p:graphicFrame>
      <p:graphicFrame>
        <p:nvGraphicFramePr>
          <p:cNvPr id="34" name="Object 33"/>
          <p:cNvGraphicFramePr>
            <a:graphicFrameLocks noChangeAspect="1"/>
          </p:cNvGraphicFramePr>
          <p:nvPr>
            <p:extLst/>
          </p:nvPr>
        </p:nvGraphicFramePr>
        <p:xfrm>
          <a:off x="5864406" y="3652694"/>
          <a:ext cx="3738563" cy="1060450"/>
        </p:xfrm>
        <a:graphic>
          <a:graphicData uri="http://schemas.openxmlformats.org/presentationml/2006/ole">
            <mc:AlternateContent xmlns:mc="http://schemas.openxmlformats.org/markup-compatibility/2006">
              <mc:Choice xmlns:v="urn:schemas-microsoft-com:vml" Requires="v">
                <p:oleObj spid="_x0000_s21904" name="Equation" r:id="rId5" imgW="1524000" imgH="431800" progId="Equation.DSMT4">
                  <p:embed/>
                </p:oleObj>
              </mc:Choice>
              <mc:Fallback>
                <p:oleObj name="Equation" r:id="rId5" imgW="1524000" imgH="431800" progId="Equation.DSMT4">
                  <p:embed/>
                  <p:pic>
                    <p:nvPicPr>
                      <p:cNvPr id="0" name=""/>
                      <p:cNvPicPr/>
                      <p:nvPr/>
                    </p:nvPicPr>
                    <p:blipFill>
                      <a:blip r:embed="rId6"/>
                      <a:stretch>
                        <a:fillRect/>
                      </a:stretch>
                    </p:blipFill>
                    <p:spPr>
                      <a:xfrm>
                        <a:off x="5864406" y="3652694"/>
                        <a:ext cx="3738563" cy="1060450"/>
                      </a:xfrm>
                      <a:prstGeom prst="rect">
                        <a:avLst/>
                      </a:prstGeom>
                    </p:spPr>
                  </p:pic>
                </p:oleObj>
              </mc:Fallback>
            </mc:AlternateContent>
          </a:graphicData>
        </a:graphic>
      </p:graphicFrame>
      <p:sp>
        <p:nvSpPr>
          <p:cNvPr id="36" name="Rectangle 35"/>
          <p:cNvSpPr/>
          <p:nvPr/>
        </p:nvSpPr>
        <p:spPr>
          <a:xfrm>
            <a:off x="5742605" y="3028757"/>
            <a:ext cx="4072896" cy="400110"/>
          </a:xfrm>
          <a:prstGeom prst="rect">
            <a:avLst/>
          </a:prstGeom>
        </p:spPr>
        <p:txBody>
          <a:bodyPr wrap="square">
            <a:spAutoFit/>
          </a:bodyPr>
          <a:lstStyle/>
          <a:p>
            <a:pPr algn="l"/>
            <a:r>
              <a:rPr lang="en-US" sz="2000" dirty="0" smtClean="0">
                <a:latin typeface="Arial"/>
                <a:cs typeface="Arial"/>
              </a:rPr>
              <a:t>Writing </a:t>
            </a:r>
            <a:r>
              <a:rPr lang="en-US" sz="2000" dirty="0" err="1" smtClean="0">
                <a:latin typeface="Arial"/>
                <a:cs typeface="Arial"/>
              </a:rPr>
              <a:t>Δx</a:t>
            </a:r>
            <a:r>
              <a:rPr lang="en-US" sz="2000" dirty="0" smtClean="0">
                <a:latin typeface="Arial"/>
                <a:cs typeface="Arial"/>
              </a:rPr>
              <a:t> as step size h</a:t>
            </a:r>
          </a:p>
        </p:txBody>
      </p:sp>
      <p:graphicFrame>
        <p:nvGraphicFramePr>
          <p:cNvPr id="37" name="Object 36"/>
          <p:cNvGraphicFramePr>
            <a:graphicFrameLocks noChangeAspect="1"/>
          </p:cNvGraphicFramePr>
          <p:nvPr>
            <p:extLst>
              <p:ext uri="{D42A27DB-BD31-4B8C-83A1-F6EECF244321}">
                <p14:modId xmlns:p14="http://schemas.microsoft.com/office/powerpoint/2010/main" val="2934981848"/>
              </p:ext>
            </p:extLst>
          </p:nvPr>
        </p:nvGraphicFramePr>
        <p:xfrm>
          <a:off x="5957889" y="4822825"/>
          <a:ext cx="3736975" cy="1062038"/>
        </p:xfrm>
        <a:graphic>
          <a:graphicData uri="http://schemas.openxmlformats.org/presentationml/2006/ole">
            <mc:AlternateContent xmlns:mc="http://schemas.openxmlformats.org/markup-compatibility/2006">
              <mc:Choice xmlns:v="urn:schemas-microsoft-com:vml" Requires="v">
                <p:oleObj spid="_x0000_s21905" name="Equation" r:id="rId7" imgW="1524000" imgH="431800" progId="Equation.DSMT4">
                  <p:embed/>
                </p:oleObj>
              </mc:Choice>
              <mc:Fallback>
                <p:oleObj name="Equation" r:id="rId7" imgW="1524000" imgH="431800" progId="Equation.DSMT4">
                  <p:embed/>
                  <p:pic>
                    <p:nvPicPr>
                      <p:cNvPr id="0" name=""/>
                      <p:cNvPicPr/>
                      <p:nvPr/>
                    </p:nvPicPr>
                    <p:blipFill>
                      <a:blip r:embed="rId8"/>
                      <a:stretch>
                        <a:fillRect/>
                      </a:stretch>
                    </p:blipFill>
                    <p:spPr>
                      <a:xfrm>
                        <a:off x="5957889" y="4822825"/>
                        <a:ext cx="3736975" cy="1062038"/>
                      </a:xfrm>
                      <a:prstGeom prst="rect">
                        <a:avLst/>
                      </a:prstGeom>
                    </p:spPr>
                  </p:pic>
                </p:oleObj>
              </mc:Fallback>
            </mc:AlternateContent>
          </a:graphicData>
        </a:graphic>
      </p:graphicFrame>
      <p:sp>
        <p:nvSpPr>
          <p:cNvPr id="38" name="Rectangle 37"/>
          <p:cNvSpPr/>
          <p:nvPr/>
        </p:nvSpPr>
        <p:spPr>
          <a:xfrm>
            <a:off x="5833104" y="5828211"/>
            <a:ext cx="4072896" cy="1015663"/>
          </a:xfrm>
          <a:prstGeom prst="rect">
            <a:avLst/>
          </a:prstGeom>
        </p:spPr>
        <p:txBody>
          <a:bodyPr wrap="square">
            <a:spAutoFit/>
          </a:bodyPr>
          <a:lstStyle/>
          <a:p>
            <a:pPr algn="l"/>
            <a:r>
              <a:rPr lang="en-US" sz="2000" dirty="0" smtClean="0">
                <a:latin typeface="Arial"/>
                <a:cs typeface="Arial"/>
              </a:rPr>
              <a:t>We can use this to give next estimate of </a:t>
            </a:r>
            <a:r>
              <a:rPr lang="en-US" sz="2000" dirty="0">
                <a:latin typeface="Arial"/>
                <a:cs typeface="Arial"/>
              </a:rPr>
              <a:t>y</a:t>
            </a:r>
            <a:r>
              <a:rPr lang="en-US" sz="2000" baseline="-25000" dirty="0">
                <a:latin typeface="Arial"/>
                <a:cs typeface="Arial"/>
              </a:rPr>
              <a:t>1</a:t>
            </a:r>
            <a:r>
              <a:rPr lang="en-US" sz="2000" dirty="0">
                <a:latin typeface="Arial"/>
                <a:cs typeface="Arial"/>
              </a:rPr>
              <a:t> </a:t>
            </a:r>
            <a:r>
              <a:rPr lang="en-US" sz="2000" dirty="0" smtClean="0">
                <a:latin typeface="Arial"/>
                <a:cs typeface="Arial"/>
              </a:rPr>
              <a:t>if we know x</a:t>
            </a:r>
            <a:r>
              <a:rPr lang="en-US" sz="2000" baseline="-25000" dirty="0">
                <a:latin typeface="Arial"/>
                <a:cs typeface="Arial"/>
              </a:rPr>
              <a:t>o</a:t>
            </a:r>
            <a:r>
              <a:rPr lang="en-US" sz="2000" dirty="0" smtClean="0">
                <a:latin typeface="Arial"/>
                <a:cs typeface="Arial"/>
              </a:rPr>
              <a:t> and the gradient at  (x</a:t>
            </a:r>
            <a:r>
              <a:rPr lang="en-US" sz="2000" baseline="-25000" dirty="0" smtClean="0">
                <a:latin typeface="Arial"/>
                <a:cs typeface="Arial"/>
              </a:rPr>
              <a:t>o </a:t>
            </a:r>
            <a:r>
              <a:rPr lang="en-US" sz="2000" dirty="0" err="1" smtClean="0">
                <a:latin typeface="Arial"/>
                <a:cs typeface="Arial"/>
              </a:rPr>
              <a:t>y</a:t>
            </a:r>
            <a:r>
              <a:rPr lang="en-US" sz="2000" baseline="-25000" dirty="0" err="1" smtClean="0">
                <a:latin typeface="Arial"/>
                <a:cs typeface="Arial"/>
              </a:rPr>
              <a:t>o</a:t>
            </a:r>
            <a:r>
              <a:rPr lang="en-US" sz="2000" dirty="0" smtClean="0">
                <a:latin typeface="Arial"/>
                <a:cs typeface="Arial"/>
              </a:rPr>
              <a:t> )</a:t>
            </a:r>
          </a:p>
        </p:txBody>
      </p:sp>
    </p:spTree>
    <p:extLst>
      <p:ext uri="{BB962C8B-B14F-4D97-AF65-F5344CB8AC3E}">
        <p14:creationId xmlns:p14="http://schemas.microsoft.com/office/powerpoint/2010/main" val="2027736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36" grpId="0"/>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Euler’s method of integration </a:t>
            </a:r>
            <a:endParaRPr lang="en-US" sz="3200" b="1" dirty="0">
              <a:latin typeface="Arial" charset="0"/>
              <a:ea typeface="Arial" charset="0"/>
              <a:cs typeface="Arial" charset="0"/>
            </a:endParaRPr>
          </a:p>
        </p:txBody>
      </p:sp>
      <p:sp>
        <p:nvSpPr>
          <p:cNvPr id="12" name="Rectangle 3"/>
          <p:cNvSpPr txBox="1">
            <a:spLocks noChangeArrowheads="1"/>
          </p:cNvSpPr>
          <p:nvPr/>
        </p:nvSpPr>
        <p:spPr>
          <a:xfrm>
            <a:off x="610755" y="919024"/>
            <a:ext cx="8915400" cy="264203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smtClean="0">
              <a:latin typeface="Arial"/>
              <a:cs typeface="Arial"/>
            </a:endParaRPr>
          </a:p>
          <a:p>
            <a:r>
              <a:rPr lang="en-US" sz="2400" dirty="0" smtClean="0">
                <a:latin typeface="Arial"/>
                <a:cs typeface="Arial"/>
              </a:rPr>
              <a:t>This is Euler’s method to solve </a:t>
            </a:r>
            <a:r>
              <a:rPr lang="en-US" sz="2400" dirty="0">
                <a:latin typeface="Arial"/>
                <a:cs typeface="Arial"/>
              </a:rPr>
              <a:t>a 1</a:t>
            </a:r>
            <a:r>
              <a:rPr lang="en-US" sz="2400" baseline="30000" dirty="0">
                <a:latin typeface="Arial"/>
                <a:cs typeface="Arial"/>
              </a:rPr>
              <a:t>st</a:t>
            </a:r>
            <a:r>
              <a:rPr lang="en-US" sz="2400" dirty="0">
                <a:latin typeface="Arial"/>
                <a:cs typeface="Arial"/>
              </a:rPr>
              <a:t> order differential </a:t>
            </a:r>
            <a:r>
              <a:rPr lang="en-US" sz="2400" dirty="0" smtClean="0">
                <a:latin typeface="Arial"/>
                <a:cs typeface="Arial"/>
              </a:rPr>
              <a:t>equation!</a:t>
            </a:r>
            <a:endParaRPr lang="en-US" sz="2400" dirty="0">
              <a:latin typeface="Arial"/>
              <a:cs typeface="Arial"/>
            </a:endParaRPr>
          </a:p>
          <a:p>
            <a:endParaRPr lang="en-US" sz="2400" dirty="0">
              <a:latin typeface="Arial"/>
              <a:cs typeface="Arial"/>
            </a:endParaRPr>
          </a:p>
          <a:p>
            <a:r>
              <a:rPr lang="en-US" sz="2400" dirty="0" smtClean="0">
                <a:latin typeface="Arial"/>
                <a:cs typeface="Arial"/>
              </a:rPr>
              <a:t>It uses a local linear approximation to the gradient</a:t>
            </a:r>
          </a:p>
          <a:p>
            <a:endParaRPr lang="en-US" sz="2400" dirty="0">
              <a:latin typeface="Arial"/>
              <a:cs typeface="Arial"/>
            </a:endParaRPr>
          </a:p>
          <a:p>
            <a:r>
              <a:rPr lang="en-US" sz="2400" dirty="0" smtClean="0">
                <a:latin typeface="Arial"/>
                <a:cs typeface="Arial"/>
              </a:rPr>
              <a:t>We can iteratively estimate the value of the function at the next step</a:t>
            </a:r>
          </a:p>
          <a:p>
            <a:endParaRPr lang="en-US" sz="2400" dirty="0" smtClean="0">
              <a:latin typeface="Arial"/>
              <a:cs typeface="Arial"/>
            </a:endParaRPr>
          </a:p>
          <a:p>
            <a:r>
              <a:rPr lang="en-US" sz="2400" dirty="0" smtClean="0">
                <a:latin typeface="Arial"/>
                <a:cs typeface="Arial"/>
              </a:rPr>
              <a:t>Given the relationship</a:t>
            </a:r>
          </a:p>
          <a:p>
            <a:pPr marL="0" indent="0">
              <a:buFontTx/>
              <a:buNone/>
            </a:pPr>
            <a:endParaRPr lang="en-US" sz="2400" dirty="0">
              <a:latin typeface="Arial"/>
              <a:cs typeface="Arial"/>
            </a:endParaRPr>
          </a:p>
        </p:txBody>
      </p:sp>
      <p:graphicFrame>
        <p:nvGraphicFramePr>
          <p:cNvPr id="5" name="Object 1024"/>
          <p:cNvGraphicFramePr>
            <a:graphicFrameLocks noChangeAspect="1"/>
          </p:cNvGraphicFramePr>
          <p:nvPr>
            <p:extLst/>
          </p:nvPr>
        </p:nvGraphicFramePr>
        <p:xfrm>
          <a:off x="428626" y="3681415"/>
          <a:ext cx="4141788" cy="623887"/>
        </p:xfrm>
        <a:graphic>
          <a:graphicData uri="http://schemas.openxmlformats.org/presentationml/2006/ole">
            <mc:AlternateContent xmlns:mc="http://schemas.openxmlformats.org/markup-compatibility/2006">
              <mc:Choice xmlns:v="urn:schemas-microsoft-com:vml" Requires="v">
                <p:oleObj spid="_x0000_s22801" name="Equation" r:id="rId4" imgW="1346200" imgH="203200" progId="Equation.DSMT4">
                  <p:embed/>
                </p:oleObj>
              </mc:Choice>
              <mc:Fallback>
                <p:oleObj name="Equation" r:id="rId4" imgW="1346200" imgH="203200" progId="Equation.DSMT4">
                  <p:embed/>
                  <p:pic>
                    <p:nvPicPr>
                      <p:cNvPr id="0" name=""/>
                      <p:cNvPicPr>
                        <a:picLocks noChangeAspect="1" noChangeArrowheads="1"/>
                      </p:cNvPicPr>
                      <p:nvPr/>
                    </p:nvPicPr>
                    <p:blipFill>
                      <a:blip r:embed="rId5"/>
                      <a:srcRect/>
                      <a:stretch>
                        <a:fillRect/>
                      </a:stretch>
                    </p:blipFill>
                    <p:spPr bwMode="auto">
                      <a:xfrm>
                        <a:off x="428626" y="3681415"/>
                        <a:ext cx="4141788" cy="623887"/>
                      </a:xfrm>
                      <a:prstGeom prst="rect">
                        <a:avLst/>
                      </a:prstGeom>
                      <a:noFill/>
                    </p:spPr>
                  </p:pic>
                </p:oleObj>
              </mc:Fallback>
            </mc:AlternateContent>
          </a:graphicData>
        </a:graphic>
      </p:graphicFrame>
      <p:graphicFrame>
        <p:nvGraphicFramePr>
          <p:cNvPr id="6" name="Object 1024"/>
          <p:cNvGraphicFramePr>
            <a:graphicFrameLocks noChangeAspect="1"/>
          </p:cNvGraphicFramePr>
          <p:nvPr>
            <p:extLst>
              <p:ext uri="{D42A27DB-BD31-4B8C-83A1-F6EECF244321}">
                <p14:modId xmlns:p14="http://schemas.microsoft.com/office/powerpoint/2010/main" val="3386437532"/>
              </p:ext>
            </p:extLst>
          </p:nvPr>
        </p:nvGraphicFramePr>
        <p:xfrm>
          <a:off x="405959" y="4722597"/>
          <a:ext cx="4033213" cy="749558"/>
        </p:xfrm>
        <a:graphic>
          <a:graphicData uri="http://schemas.openxmlformats.org/presentationml/2006/ole">
            <mc:AlternateContent xmlns:mc="http://schemas.openxmlformats.org/markup-compatibility/2006">
              <mc:Choice xmlns:v="urn:schemas-microsoft-com:vml" Requires="v">
                <p:oleObj spid="_x0000_s22802" name="Equation" r:id="rId6" imgW="1295400" imgH="241300" progId="Equation.3">
                  <p:embed/>
                </p:oleObj>
              </mc:Choice>
              <mc:Fallback>
                <p:oleObj name="Equation" r:id="rId6" imgW="1295400" imgH="241300" progId="Equation.3">
                  <p:embed/>
                  <p:pic>
                    <p:nvPicPr>
                      <p:cNvPr id="0" name=""/>
                      <p:cNvPicPr>
                        <a:picLocks noChangeAspect="1" noChangeArrowheads="1"/>
                      </p:cNvPicPr>
                      <p:nvPr/>
                    </p:nvPicPr>
                    <p:blipFill>
                      <a:blip r:embed="rId7"/>
                      <a:srcRect/>
                      <a:stretch>
                        <a:fillRect/>
                      </a:stretch>
                    </p:blipFill>
                    <p:spPr bwMode="auto">
                      <a:xfrm>
                        <a:off x="405959" y="4722597"/>
                        <a:ext cx="4033213" cy="749558"/>
                      </a:xfrm>
                      <a:prstGeom prst="rect">
                        <a:avLst/>
                      </a:prstGeom>
                      <a:noFill/>
                      <a:ln>
                        <a:noFill/>
                      </a:ln>
                      <a:effectLst/>
                    </p:spPr>
                  </p:pic>
                </p:oleObj>
              </mc:Fallback>
            </mc:AlternateContent>
          </a:graphicData>
        </a:graphic>
      </p:graphicFrame>
      <p:sp>
        <p:nvSpPr>
          <p:cNvPr id="2" name="Rectangle 1"/>
          <p:cNvSpPr/>
          <p:nvPr/>
        </p:nvSpPr>
        <p:spPr>
          <a:xfrm>
            <a:off x="5218803" y="3719141"/>
            <a:ext cx="3926839" cy="2308324"/>
          </a:xfrm>
          <a:prstGeom prst="rect">
            <a:avLst/>
          </a:prstGeom>
        </p:spPr>
        <p:txBody>
          <a:bodyPr wrap="none">
            <a:spAutoFit/>
          </a:bodyPr>
          <a:lstStyle/>
          <a:p>
            <a:pPr algn="l"/>
            <a:r>
              <a:rPr lang="en-US" dirty="0" smtClean="0">
                <a:latin typeface="Arial"/>
                <a:cs typeface="Arial"/>
              </a:rPr>
              <a:t>Where</a:t>
            </a:r>
          </a:p>
          <a:p>
            <a:pPr algn="l"/>
            <a:r>
              <a:rPr lang="en-US" dirty="0" smtClean="0">
                <a:latin typeface="Arial"/>
                <a:cs typeface="Arial"/>
              </a:rPr>
              <a:t>t is time</a:t>
            </a:r>
          </a:p>
          <a:p>
            <a:pPr algn="l"/>
            <a:r>
              <a:rPr lang="en-US" dirty="0" smtClean="0">
                <a:latin typeface="Arial"/>
                <a:cs typeface="Arial"/>
              </a:rPr>
              <a:t>y is the output value of the function</a:t>
            </a:r>
          </a:p>
          <a:p>
            <a:pPr algn="l"/>
            <a:r>
              <a:rPr lang="en-US" dirty="0" smtClean="0">
                <a:latin typeface="Arial"/>
                <a:cs typeface="Arial"/>
              </a:rPr>
              <a:t>At initial time t</a:t>
            </a:r>
            <a:r>
              <a:rPr lang="en-US" baseline="-25000" dirty="0" smtClean="0">
                <a:latin typeface="Arial"/>
                <a:cs typeface="Arial"/>
              </a:rPr>
              <a:t>o</a:t>
            </a:r>
            <a:r>
              <a:rPr lang="en-US" dirty="0" smtClean="0">
                <a:latin typeface="Arial"/>
                <a:cs typeface="Arial"/>
              </a:rPr>
              <a:t> the output is </a:t>
            </a:r>
            <a:r>
              <a:rPr lang="en-US" dirty="0" err="1" smtClean="0">
                <a:latin typeface="Arial"/>
                <a:cs typeface="Arial"/>
              </a:rPr>
              <a:t>y</a:t>
            </a:r>
            <a:r>
              <a:rPr lang="en-US" baseline="-25000" dirty="0" err="1">
                <a:latin typeface="Arial"/>
                <a:cs typeface="Arial"/>
              </a:rPr>
              <a:t>o</a:t>
            </a:r>
            <a:endParaRPr lang="en-US" baseline="-25000" dirty="0">
              <a:latin typeface="Arial"/>
              <a:cs typeface="Arial"/>
            </a:endParaRPr>
          </a:p>
          <a:p>
            <a:pPr algn="l"/>
            <a:r>
              <a:rPr lang="en-US" dirty="0">
                <a:latin typeface="Arial"/>
                <a:cs typeface="Arial"/>
              </a:rPr>
              <a:t>At </a:t>
            </a:r>
            <a:r>
              <a:rPr lang="en-US" dirty="0" smtClean="0">
                <a:latin typeface="Arial"/>
                <a:cs typeface="Arial"/>
              </a:rPr>
              <a:t>future time t</a:t>
            </a:r>
            <a:r>
              <a:rPr lang="en-US" baseline="-25000" dirty="0" smtClean="0">
                <a:latin typeface="Arial"/>
                <a:cs typeface="Arial"/>
              </a:rPr>
              <a:t>(n+1)</a:t>
            </a:r>
            <a:r>
              <a:rPr lang="en-US" dirty="0" smtClean="0">
                <a:latin typeface="Arial"/>
                <a:cs typeface="Arial"/>
              </a:rPr>
              <a:t> the output </a:t>
            </a:r>
            <a:r>
              <a:rPr lang="en-US" dirty="0">
                <a:latin typeface="Arial"/>
                <a:cs typeface="Arial"/>
              </a:rPr>
              <a:t>is </a:t>
            </a:r>
            <a:r>
              <a:rPr lang="en-US" dirty="0" smtClean="0">
                <a:latin typeface="Arial"/>
                <a:cs typeface="Arial"/>
              </a:rPr>
              <a:t>y</a:t>
            </a:r>
            <a:r>
              <a:rPr lang="en-US" baseline="-25000" dirty="0" smtClean="0">
                <a:latin typeface="Arial"/>
                <a:cs typeface="Arial"/>
              </a:rPr>
              <a:t>(n+1)</a:t>
            </a:r>
            <a:endParaRPr lang="en-US" dirty="0" smtClean="0">
              <a:latin typeface="Arial"/>
              <a:cs typeface="Arial"/>
            </a:endParaRPr>
          </a:p>
          <a:p>
            <a:pPr algn="l"/>
            <a:r>
              <a:rPr lang="en-US" dirty="0" smtClean="0">
                <a:latin typeface="Arial"/>
                <a:cs typeface="Arial"/>
              </a:rPr>
              <a:t>h is the step size</a:t>
            </a:r>
          </a:p>
          <a:p>
            <a:pPr algn="l"/>
            <a:endParaRPr lang="en-US" dirty="0">
              <a:latin typeface="Arial"/>
              <a:cs typeface="Arial"/>
            </a:endParaRPr>
          </a:p>
          <a:p>
            <a:pPr algn="l"/>
            <a:endParaRPr lang="en-US" dirty="0">
              <a:latin typeface="Arial"/>
              <a:cs typeface="Arial"/>
            </a:endParaRPr>
          </a:p>
        </p:txBody>
      </p:sp>
      <p:sp>
        <p:nvSpPr>
          <p:cNvPr id="3" name="Rectangle 2"/>
          <p:cNvSpPr/>
          <p:nvPr/>
        </p:nvSpPr>
        <p:spPr>
          <a:xfrm>
            <a:off x="474134" y="6027467"/>
            <a:ext cx="8850500" cy="461665"/>
          </a:xfrm>
          <a:prstGeom prst="rect">
            <a:avLst/>
          </a:prstGeom>
        </p:spPr>
        <p:txBody>
          <a:bodyPr vert="horz" lIns="91440" tIns="45720" rIns="91440" bIns="45720" rtlCol="0">
            <a:normAutofit/>
          </a:bodyPr>
          <a:lstStyle/>
          <a:p>
            <a:pPr marL="342900" indent="-342900" algn="l" defTabSz="457200">
              <a:spcBef>
                <a:spcPct val="20000"/>
              </a:spcBef>
              <a:buFont typeface="Arial"/>
              <a:buChar char="•"/>
            </a:pPr>
            <a:r>
              <a:rPr lang="en-US" sz="2400" dirty="0">
                <a:latin typeface="Arial"/>
                <a:cs typeface="Arial"/>
              </a:rPr>
              <a:t>Notice the simulation error will rise as the step size </a:t>
            </a:r>
            <a:r>
              <a:rPr lang="en-US" sz="2400" dirty="0" smtClean="0">
                <a:latin typeface="Arial"/>
                <a:cs typeface="Arial"/>
              </a:rPr>
              <a:t>increases!</a:t>
            </a:r>
            <a:endParaRPr lang="en-US" sz="2400" dirty="0">
              <a:latin typeface="Arial"/>
              <a:cs typeface="Arial"/>
            </a:endParaRPr>
          </a:p>
        </p:txBody>
      </p:sp>
    </p:spTree>
    <p:extLst>
      <p:ext uri="{BB962C8B-B14F-4D97-AF65-F5344CB8AC3E}">
        <p14:creationId xmlns:p14="http://schemas.microsoft.com/office/powerpoint/2010/main" val="1744436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p:cNvSpPr txBox="1">
            <a:spLocks noChangeArrowheads="1"/>
          </p:cNvSpPr>
          <p:nvPr/>
        </p:nvSpPr>
        <p:spPr bwMode="auto">
          <a:xfrm>
            <a:off x="480483" y="6334780"/>
            <a:ext cx="8409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20000"/>
              </a:spcBef>
              <a:spcAft>
                <a:spcPct val="0"/>
              </a:spcAft>
              <a:defRPr sz="2800">
                <a:solidFill>
                  <a:schemeClr val="tx1"/>
                </a:solidFill>
                <a:latin typeface="Arial" charset="0"/>
                <a:ea typeface="ＭＳ Ｐゴシック" charset="0"/>
              </a:defRPr>
            </a:lvl6pPr>
            <a:lvl7pPr marL="2971800" indent="-228600" eaLnBrk="0" fontAlgn="base" hangingPunct="0">
              <a:spcBef>
                <a:spcPct val="20000"/>
              </a:spcBef>
              <a:spcAft>
                <a:spcPct val="0"/>
              </a:spcAft>
              <a:defRPr sz="2800">
                <a:solidFill>
                  <a:schemeClr val="tx1"/>
                </a:solidFill>
                <a:latin typeface="Arial" charset="0"/>
                <a:ea typeface="ＭＳ Ｐゴシック" charset="0"/>
              </a:defRPr>
            </a:lvl7pPr>
            <a:lvl8pPr marL="3429000" indent="-228600" eaLnBrk="0" fontAlgn="base" hangingPunct="0">
              <a:spcBef>
                <a:spcPct val="20000"/>
              </a:spcBef>
              <a:spcAft>
                <a:spcPct val="0"/>
              </a:spcAft>
              <a:defRPr sz="2800">
                <a:solidFill>
                  <a:schemeClr val="tx1"/>
                </a:solidFill>
                <a:latin typeface="Arial" charset="0"/>
                <a:ea typeface="ＭＳ Ｐゴシック" charset="0"/>
              </a:defRPr>
            </a:lvl8pPr>
            <a:lvl9pPr marL="3886200" indent="-228600" eaLnBrk="0" fontAlgn="base" hangingPunct="0">
              <a:spcBef>
                <a:spcPct val="20000"/>
              </a:spcBef>
              <a:spcAft>
                <a:spcPct val="0"/>
              </a:spcAft>
              <a:defRPr sz="2800">
                <a:solidFill>
                  <a:schemeClr val="tx1"/>
                </a:solidFill>
                <a:latin typeface="Arial" charset="0"/>
                <a:ea typeface="ＭＳ Ｐゴシック" charset="0"/>
              </a:defRPr>
            </a:lvl9pPr>
          </a:lstStyle>
          <a:p>
            <a:pPr eaLnBrk="1" hangingPunct="1"/>
            <a:r>
              <a:rPr lang="en-US" dirty="0" smtClean="0"/>
              <a:t>This is a first </a:t>
            </a:r>
            <a:r>
              <a:rPr lang="en-US" dirty="0"/>
              <a:t>order linear differential equation</a:t>
            </a:r>
          </a:p>
        </p:txBody>
      </p:sp>
      <p:pic>
        <p:nvPicPr>
          <p:cNvPr id="12" name="Picture 11"/>
          <p:cNvPicPr>
            <a:picLocks noChangeAspect="1"/>
          </p:cNvPicPr>
          <p:nvPr/>
        </p:nvPicPr>
        <p:blipFill>
          <a:blip r:embed="rId4"/>
          <a:stretch>
            <a:fillRect/>
          </a:stretch>
        </p:blipFill>
        <p:spPr>
          <a:xfrm>
            <a:off x="6099305" y="1456262"/>
            <a:ext cx="3450566" cy="3657600"/>
          </a:xfrm>
          <a:prstGeom prst="rect">
            <a:avLst/>
          </a:prstGeom>
        </p:spPr>
      </p:pic>
      <p:graphicFrame>
        <p:nvGraphicFramePr>
          <p:cNvPr id="13" name="Object 12"/>
          <p:cNvGraphicFramePr>
            <a:graphicFrameLocks noChangeAspect="1"/>
          </p:cNvGraphicFramePr>
          <p:nvPr>
            <p:extLst/>
          </p:nvPr>
        </p:nvGraphicFramePr>
        <p:xfrm>
          <a:off x="315913" y="5117045"/>
          <a:ext cx="3171825" cy="1012825"/>
        </p:xfrm>
        <a:graphic>
          <a:graphicData uri="http://schemas.openxmlformats.org/presentationml/2006/ole">
            <mc:AlternateContent xmlns:mc="http://schemas.openxmlformats.org/markup-compatibility/2006">
              <mc:Choice xmlns:v="urn:schemas-microsoft-com:vml" Requires="v">
                <p:oleObj spid="_x0000_s24198" name="Equation" r:id="rId5" imgW="1231900" imgH="393700" progId="Equation.3">
                  <p:embed/>
                </p:oleObj>
              </mc:Choice>
              <mc:Fallback>
                <p:oleObj name="Equation" r:id="rId5" imgW="1231900" imgH="393700" progId="Equation.3">
                  <p:embed/>
                  <p:pic>
                    <p:nvPicPr>
                      <p:cNvPr id="0" name=""/>
                      <p:cNvPicPr/>
                      <p:nvPr/>
                    </p:nvPicPr>
                    <p:blipFill>
                      <a:blip r:embed="rId6"/>
                      <a:stretch>
                        <a:fillRect/>
                      </a:stretch>
                    </p:blipFill>
                    <p:spPr>
                      <a:xfrm>
                        <a:off x="315913" y="5117045"/>
                        <a:ext cx="3171825" cy="1012825"/>
                      </a:xfrm>
                      <a:prstGeom prst="rect">
                        <a:avLst/>
                      </a:prstGeom>
                    </p:spPr>
                  </p:pic>
                </p:oleObj>
              </mc:Fallback>
            </mc:AlternateContent>
          </a:graphicData>
        </a:graphic>
      </p:graphicFrame>
      <p:graphicFrame>
        <p:nvGraphicFramePr>
          <p:cNvPr id="14" name="Object 13"/>
          <p:cNvGraphicFramePr>
            <a:graphicFrameLocks noChangeAspect="1"/>
          </p:cNvGraphicFramePr>
          <p:nvPr>
            <p:extLst/>
          </p:nvPr>
        </p:nvGraphicFramePr>
        <p:xfrm>
          <a:off x="311811" y="1155700"/>
          <a:ext cx="2269465" cy="605190"/>
        </p:xfrm>
        <a:graphic>
          <a:graphicData uri="http://schemas.openxmlformats.org/presentationml/2006/ole">
            <mc:AlternateContent xmlns:mc="http://schemas.openxmlformats.org/markup-compatibility/2006">
              <mc:Choice xmlns:v="urn:schemas-microsoft-com:vml" Requires="v">
                <p:oleObj spid="_x0000_s24199" name="Equation" r:id="rId7" imgW="762000" imgH="203200" progId="Equation.3">
                  <p:embed/>
                </p:oleObj>
              </mc:Choice>
              <mc:Fallback>
                <p:oleObj name="Equation" r:id="rId7" imgW="762000" imgH="203200" progId="Equation.3">
                  <p:embed/>
                  <p:pic>
                    <p:nvPicPr>
                      <p:cNvPr id="0" name=""/>
                      <p:cNvPicPr/>
                      <p:nvPr/>
                    </p:nvPicPr>
                    <p:blipFill>
                      <a:blip r:embed="rId8"/>
                      <a:stretch>
                        <a:fillRect/>
                      </a:stretch>
                    </p:blipFill>
                    <p:spPr>
                      <a:xfrm>
                        <a:off x="311811" y="1155700"/>
                        <a:ext cx="2269465" cy="605190"/>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384704" y="2082800"/>
          <a:ext cx="1408155" cy="578908"/>
        </p:xfrm>
        <a:graphic>
          <a:graphicData uri="http://schemas.openxmlformats.org/presentationml/2006/ole">
            <mc:AlternateContent xmlns:mc="http://schemas.openxmlformats.org/markup-compatibility/2006">
              <mc:Choice xmlns:v="urn:schemas-microsoft-com:vml" Requires="v">
                <p:oleObj spid="_x0000_s24200" name="Equation" r:id="rId9" imgW="495300" imgH="203200" progId="Equation.3">
                  <p:embed/>
                </p:oleObj>
              </mc:Choice>
              <mc:Fallback>
                <p:oleObj name="Equation" r:id="rId9" imgW="495300" imgH="203200" progId="Equation.3">
                  <p:embed/>
                  <p:pic>
                    <p:nvPicPr>
                      <p:cNvPr id="0" name=""/>
                      <p:cNvPicPr/>
                      <p:nvPr/>
                    </p:nvPicPr>
                    <p:blipFill>
                      <a:blip r:embed="rId10"/>
                      <a:stretch>
                        <a:fillRect/>
                      </a:stretch>
                    </p:blipFill>
                    <p:spPr>
                      <a:xfrm>
                        <a:off x="384704" y="2082800"/>
                        <a:ext cx="1408155" cy="578908"/>
                      </a:xfrm>
                      <a:prstGeom prst="rect">
                        <a:avLst/>
                      </a:prstGeom>
                    </p:spPr>
                  </p:pic>
                </p:oleObj>
              </mc:Fallback>
            </mc:AlternateContent>
          </a:graphicData>
        </a:graphic>
      </p:graphicFrame>
      <p:graphicFrame>
        <p:nvGraphicFramePr>
          <p:cNvPr id="16" name="Object 15"/>
          <p:cNvGraphicFramePr>
            <a:graphicFrameLocks noChangeAspect="1"/>
          </p:cNvGraphicFramePr>
          <p:nvPr>
            <p:extLst/>
          </p:nvPr>
        </p:nvGraphicFramePr>
        <p:xfrm>
          <a:off x="301625" y="2790296"/>
          <a:ext cx="2681288" cy="1039812"/>
        </p:xfrm>
        <a:graphic>
          <a:graphicData uri="http://schemas.openxmlformats.org/presentationml/2006/ole">
            <mc:AlternateContent xmlns:mc="http://schemas.openxmlformats.org/markup-compatibility/2006">
              <mc:Choice xmlns:v="urn:schemas-microsoft-com:vml" Requires="v">
                <p:oleObj spid="_x0000_s24201" name="Equation" r:id="rId11" imgW="1016000" imgH="393700" progId="Equation.3">
                  <p:embed/>
                </p:oleObj>
              </mc:Choice>
              <mc:Fallback>
                <p:oleObj name="Equation" r:id="rId11" imgW="1016000" imgH="393700" progId="Equation.3">
                  <p:embed/>
                  <p:pic>
                    <p:nvPicPr>
                      <p:cNvPr id="0" name=""/>
                      <p:cNvPicPr/>
                      <p:nvPr/>
                    </p:nvPicPr>
                    <p:blipFill>
                      <a:blip r:embed="rId12"/>
                      <a:stretch>
                        <a:fillRect/>
                      </a:stretch>
                    </p:blipFill>
                    <p:spPr>
                      <a:xfrm>
                        <a:off x="301625" y="2790296"/>
                        <a:ext cx="2681288" cy="1039812"/>
                      </a:xfrm>
                      <a:prstGeom prst="rect">
                        <a:avLst/>
                      </a:prstGeom>
                    </p:spPr>
                  </p:pic>
                </p:oleObj>
              </mc:Fallback>
            </mc:AlternateContent>
          </a:graphicData>
        </a:graphic>
      </p:graphicFrame>
      <p:sp>
        <p:nvSpPr>
          <p:cNvPr id="17" name="Rectangle 16"/>
          <p:cNvSpPr/>
          <p:nvPr/>
        </p:nvSpPr>
        <p:spPr>
          <a:xfrm>
            <a:off x="3361743" y="1313934"/>
            <a:ext cx="2132653" cy="369332"/>
          </a:xfrm>
          <a:prstGeom prst="rect">
            <a:avLst/>
          </a:prstGeom>
        </p:spPr>
        <p:txBody>
          <a:bodyPr wrap="none">
            <a:spAutoFit/>
          </a:bodyPr>
          <a:lstStyle/>
          <a:p>
            <a:r>
              <a:rPr lang="en-US" dirty="0" smtClean="0"/>
              <a:t>Adding up voltages</a:t>
            </a:r>
            <a:endParaRPr lang="en-US" dirty="0"/>
          </a:p>
        </p:txBody>
      </p:sp>
      <p:sp>
        <p:nvSpPr>
          <p:cNvPr id="18" name="Rectangle 17"/>
          <p:cNvSpPr/>
          <p:nvPr/>
        </p:nvSpPr>
        <p:spPr>
          <a:xfrm>
            <a:off x="3853981" y="2143668"/>
            <a:ext cx="1182047" cy="369332"/>
          </a:xfrm>
          <a:prstGeom prst="rect">
            <a:avLst/>
          </a:prstGeom>
        </p:spPr>
        <p:txBody>
          <a:bodyPr wrap="none">
            <a:spAutoFit/>
          </a:bodyPr>
          <a:lstStyle/>
          <a:p>
            <a:r>
              <a:rPr lang="en-US" dirty="0" smtClean="0"/>
              <a:t>Ohms law</a:t>
            </a:r>
            <a:endParaRPr lang="en-US" dirty="0"/>
          </a:p>
        </p:txBody>
      </p:sp>
      <p:sp>
        <p:nvSpPr>
          <p:cNvPr id="19" name="Rectangle 18"/>
          <p:cNvSpPr/>
          <p:nvPr/>
        </p:nvSpPr>
        <p:spPr>
          <a:xfrm>
            <a:off x="3231219" y="3024203"/>
            <a:ext cx="2732389" cy="646331"/>
          </a:xfrm>
          <a:prstGeom prst="rect">
            <a:avLst/>
          </a:prstGeom>
        </p:spPr>
        <p:txBody>
          <a:bodyPr wrap="none">
            <a:spAutoFit/>
          </a:bodyPr>
          <a:lstStyle/>
          <a:p>
            <a:r>
              <a:rPr lang="en-US" dirty="0" smtClean="0"/>
              <a:t>Current proportional to </a:t>
            </a:r>
          </a:p>
          <a:p>
            <a:r>
              <a:rPr lang="en-US" dirty="0" smtClean="0"/>
              <a:t>rate of change of charge</a:t>
            </a:r>
            <a:endParaRPr lang="en-US" dirty="0"/>
          </a:p>
        </p:txBody>
      </p:sp>
      <p:graphicFrame>
        <p:nvGraphicFramePr>
          <p:cNvPr id="20" name="Object 19"/>
          <p:cNvGraphicFramePr>
            <a:graphicFrameLocks noChangeAspect="1"/>
          </p:cNvGraphicFramePr>
          <p:nvPr>
            <p:extLst/>
          </p:nvPr>
        </p:nvGraphicFramePr>
        <p:xfrm>
          <a:off x="411693" y="3931711"/>
          <a:ext cx="2843213" cy="1012825"/>
        </p:xfrm>
        <a:graphic>
          <a:graphicData uri="http://schemas.openxmlformats.org/presentationml/2006/ole">
            <mc:AlternateContent xmlns:mc="http://schemas.openxmlformats.org/markup-compatibility/2006">
              <mc:Choice xmlns:v="urn:schemas-microsoft-com:vml" Requires="v">
                <p:oleObj spid="_x0000_s24202" name="Equation" r:id="rId13" imgW="1104900" imgH="393700" progId="Equation.DSMT4">
                  <p:embed/>
                </p:oleObj>
              </mc:Choice>
              <mc:Fallback>
                <p:oleObj name="Equation" r:id="rId13" imgW="1104900" imgH="393700" progId="Equation.DSMT4">
                  <p:embed/>
                  <p:pic>
                    <p:nvPicPr>
                      <p:cNvPr id="0" name=""/>
                      <p:cNvPicPr/>
                      <p:nvPr/>
                    </p:nvPicPr>
                    <p:blipFill>
                      <a:blip r:embed="rId14"/>
                      <a:stretch>
                        <a:fillRect/>
                      </a:stretch>
                    </p:blipFill>
                    <p:spPr>
                      <a:xfrm>
                        <a:off x="411693" y="3931711"/>
                        <a:ext cx="2843213" cy="1012825"/>
                      </a:xfrm>
                      <a:prstGeom prst="rect">
                        <a:avLst/>
                      </a:prstGeom>
                    </p:spPr>
                  </p:pic>
                </p:oleObj>
              </mc:Fallback>
            </mc:AlternateContent>
          </a:graphicData>
        </a:graphic>
      </p:graphicFrame>
      <p:sp>
        <p:nvSpPr>
          <p:cNvPr id="21" name="Rectangle 20"/>
          <p:cNvSpPr/>
          <p:nvPr/>
        </p:nvSpPr>
        <p:spPr>
          <a:xfrm>
            <a:off x="3457690" y="4260336"/>
            <a:ext cx="2313329" cy="646331"/>
          </a:xfrm>
          <a:prstGeom prst="rect">
            <a:avLst/>
          </a:prstGeom>
        </p:spPr>
        <p:txBody>
          <a:bodyPr wrap="none">
            <a:spAutoFit/>
          </a:bodyPr>
          <a:lstStyle/>
          <a:p>
            <a:r>
              <a:rPr lang="en-US" dirty="0" smtClean="0"/>
              <a:t>Substitute I</a:t>
            </a:r>
            <a:r>
              <a:rPr lang="en-US" dirty="0"/>
              <a:t> </a:t>
            </a:r>
            <a:r>
              <a:rPr lang="en-US" dirty="0" smtClean="0"/>
              <a:t>from </a:t>
            </a:r>
          </a:p>
          <a:p>
            <a:r>
              <a:rPr lang="en-US" dirty="0" smtClean="0"/>
              <a:t>capacitor expression</a:t>
            </a:r>
            <a:endParaRPr lang="en-US" dirty="0"/>
          </a:p>
        </p:txBody>
      </p:sp>
      <p:sp>
        <p:nvSpPr>
          <p:cNvPr id="22" name="Rectangle 21"/>
          <p:cNvSpPr/>
          <p:nvPr/>
        </p:nvSpPr>
        <p:spPr>
          <a:xfrm>
            <a:off x="3818791" y="5310201"/>
            <a:ext cx="1354044" cy="369332"/>
          </a:xfrm>
          <a:prstGeom prst="rect">
            <a:avLst/>
          </a:prstGeom>
        </p:spPr>
        <p:txBody>
          <a:bodyPr wrap="none">
            <a:spAutoFit/>
          </a:bodyPr>
          <a:lstStyle/>
          <a:p>
            <a:r>
              <a:rPr lang="en-US" dirty="0" smtClean="0"/>
              <a:t>Rearranged</a:t>
            </a:r>
            <a:endParaRPr lang="en-US" dirty="0"/>
          </a:p>
        </p:txBody>
      </p:sp>
      <p:sp>
        <p:nvSpPr>
          <p:cNvPr id="2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Remember: Voltages </a:t>
            </a:r>
            <a:r>
              <a:rPr lang="en-US" sz="3200" b="1" dirty="0">
                <a:latin typeface="Arial" charset="0"/>
                <a:ea typeface="Arial" charset="0"/>
                <a:cs typeface="Arial" charset="0"/>
              </a:rPr>
              <a:t>in an RC circuit</a:t>
            </a:r>
          </a:p>
        </p:txBody>
      </p:sp>
      <p:cxnSp>
        <p:nvCxnSpPr>
          <p:cNvPr id="3" name="Straight Arrow Connector 2"/>
          <p:cNvCxnSpPr/>
          <p:nvPr/>
        </p:nvCxnSpPr>
        <p:spPr>
          <a:xfrm flipH="1">
            <a:off x="1989349" y="3551215"/>
            <a:ext cx="348417" cy="42704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2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6099305" y="1456262"/>
            <a:ext cx="3450566" cy="3657600"/>
          </a:xfrm>
          <a:prstGeom prst="rect">
            <a:avLst/>
          </a:prstGeom>
        </p:spPr>
      </p:pic>
      <p:graphicFrame>
        <p:nvGraphicFramePr>
          <p:cNvPr id="13" name="Object 12"/>
          <p:cNvGraphicFramePr>
            <a:graphicFrameLocks noChangeAspect="1"/>
          </p:cNvGraphicFramePr>
          <p:nvPr>
            <p:extLst/>
          </p:nvPr>
        </p:nvGraphicFramePr>
        <p:xfrm>
          <a:off x="593442" y="1591597"/>
          <a:ext cx="2965509" cy="946944"/>
        </p:xfrm>
        <a:graphic>
          <a:graphicData uri="http://schemas.openxmlformats.org/presentationml/2006/ole">
            <mc:AlternateContent xmlns:mc="http://schemas.openxmlformats.org/markup-compatibility/2006">
              <mc:Choice xmlns:v="urn:schemas-microsoft-com:vml" Requires="v">
                <p:oleObj spid="_x0000_s24972" name="Equation" r:id="rId5" imgW="1231900" imgH="393700" progId="Equation.3">
                  <p:embed/>
                </p:oleObj>
              </mc:Choice>
              <mc:Fallback>
                <p:oleObj name="Equation" r:id="rId5" imgW="1231900" imgH="393700" progId="Equation.3">
                  <p:embed/>
                  <p:pic>
                    <p:nvPicPr>
                      <p:cNvPr id="0" name=""/>
                      <p:cNvPicPr/>
                      <p:nvPr/>
                    </p:nvPicPr>
                    <p:blipFill>
                      <a:blip r:embed="rId6"/>
                      <a:stretch>
                        <a:fillRect/>
                      </a:stretch>
                    </p:blipFill>
                    <p:spPr>
                      <a:xfrm>
                        <a:off x="593442" y="1591597"/>
                        <a:ext cx="2965509" cy="946944"/>
                      </a:xfrm>
                      <a:prstGeom prst="rect">
                        <a:avLst/>
                      </a:prstGeom>
                    </p:spPr>
                  </p:pic>
                </p:oleObj>
              </mc:Fallback>
            </mc:AlternateContent>
          </a:graphicData>
        </a:graphic>
      </p:graphicFrame>
      <p:sp>
        <p:nvSpPr>
          <p:cNvPr id="2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Simulation of </a:t>
            </a:r>
            <a:r>
              <a:rPr lang="en-US" sz="3200" b="1" dirty="0">
                <a:latin typeface="Arial" charset="0"/>
                <a:ea typeface="Arial" charset="0"/>
                <a:cs typeface="Arial" charset="0"/>
              </a:rPr>
              <a:t>v</a:t>
            </a:r>
            <a:r>
              <a:rPr lang="en-US" sz="3200" b="1" dirty="0" smtClean="0">
                <a:latin typeface="Arial" charset="0"/>
                <a:ea typeface="Arial" charset="0"/>
                <a:cs typeface="Arial" charset="0"/>
              </a:rPr>
              <a:t>oltages </a:t>
            </a:r>
            <a:r>
              <a:rPr lang="en-US" sz="3200" b="1" dirty="0">
                <a:latin typeface="Arial" charset="0"/>
                <a:ea typeface="Arial" charset="0"/>
                <a:cs typeface="Arial" charset="0"/>
              </a:rPr>
              <a:t>in an RC circuit</a:t>
            </a:r>
          </a:p>
        </p:txBody>
      </p:sp>
      <p:graphicFrame>
        <p:nvGraphicFramePr>
          <p:cNvPr id="24" name="Object 23"/>
          <p:cNvGraphicFramePr>
            <a:graphicFrameLocks noChangeAspect="1"/>
          </p:cNvGraphicFramePr>
          <p:nvPr>
            <p:extLst/>
          </p:nvPr>
        </p:nvGraphicFramePr>
        <p:xfrm>
          <a:off x="288612" y="3244204"/>
          <a:ext cx="3300413" cy="1062037"/>
        </p:xfrm>
        <a:graphic>
          <a:graphicData uri="http://schemas.openxmlformats.org/presentationml/2006/ole">
            <mc:AlternateContent xmlns:mc="http://schemas.openxmlformats.org/markup-compatibility/2006">
              <mc:Choice xmlns:v="urn:schemas-microsoft-com:vml" Requires="v">
                <p:oleObj spid="_x0000_s24973" name="Equation" r:id="rId7" imgW="1346200" imgH="431800" progId="Equation.DSMT4">
                  <p:embed/>
                </p:oleObj>
              </mc:Choice>
              <mc:Fallback>
                <p:oleObj name="Equation" r:id="rId7" imgW="1346200" imgH="431800" progId="Equation.DSMT4">
                  <p:embed/>
                  <p:pic>
                    <p:nvPicPr>
                      <p:cNvPr id="0" name=""/>
                      <p:cNvPicPr/>
                      <p:nvPr/>
                    </p:nvPicPr>
                    <p:blipFill>
                      <a:blip r:embed="rId8"/>
                      <a:stretch>
                        <a:fillRect/>
                      </a:stretch>
                    </p:blipFill>
                    <p:spPr>
                      <a:xfrm>
                        <a:off x="288612" y="3244204"/>
                        <a:ext cx="3300413" cy="1062037"/>
                      </a:xfrm>
                      <a:prstGeom prst="rect">
                        <a:avLst/>
                      </a:prstGeom>
                    </p:spPr>
                  </p:pic>
                </p:oleObj>
              </mc:Fallback>
            </mc:AlternateContent>
          </a:graphicData>
        </a:graphic>
      </p:graphicFrame>
      <p:sp>
        <p:nvSpPr>
          <p:cNvPr id="25" name="Rectangle 24"/>
          <p:cNvSpPr/>
          <p:nvPr/>
        </p:nvSpPr>
        <p:spPr>
          <a:xfrm>
            <a:off x="510358" y="775333"/>
            <a:ext cx="5103587" cy="707886"/>
          </a:xfrm>
          <a:prstGeom prst="rect">
            <a:avLst/>
          </a:prstGeom>
        </p:spPr>
        <p:txBody>
          <a:bodyPr wrap="square">
            <a:spAutoFit/>
          </a:bodyPr>
          <a:lstStyle/>
          <a:p>
            <a:pPr algn="l"/>
            <a:r>
              <a:rPr lang="en-US" sz="2000" dirty="0" smtClean="0">
                <a:latin typeface="Arial"/>
                <a:cs typeface="Arial"/>
              </a:rPr>
              <a:t>Here we wish to compute the evolution of V</a:t>
            </a:r>
            <a:r>
              <a:rPr lang="en-US" sz="2000" baseline="-25000" dirty="0" smtClean="0">
                <a:latin typeface="Arial"/>
                <a:cs typeface="Arial"/>
              </a:rPr>
              <a:t>c</a:t>
            </a:r>
            <a:r>
              <a:rPr lang="en-US" sz="2000" dirty="0" smtClean="0">
                <a:latin typeface="Arial"/>
                <a:cs typeface="Arial"/>
              </a:rPr>
              <a:t> with time. We know that</a:t>
            </a:r>
          </a:p>
        </p:txBody>
      </p:sp>
      <p:sp>
        <p:nvSpPr>
          <p:cNvPr id="26" name="Rectangle 25"/>
          <p:cNvSpPr/>
          <p:nvPr/>
        </p:nvSpPr>
        <p:spPr>
          <a:xfrm>
            <a:off x="472856" y="2589560"/>
            <a:ext cx="4856237" cy="707886"/>
          </a:xfrm>
          <a:prstGeom prst="rect">
            <a:avLst/>
          </a:prstGeom>
        </p:spPr>
        <p:txBody>
          <a:bodyPr wrap="square">
            <a:spAutoFit/>
          </a:bodyPr>
          <a:lstStyle/>
          <a:p>
            <a:pPr algn="l"/>
            <a:r>
              <a:rPr lang="en-US" sz="2000" dirty="0" smtClean="0">
                <a:latin typeface="Arial"/>
                <a:cs typeface="Arial"/>
              </a:rPr>
              <a:t>From the iterative relationship we derived previously </a:t>
            </a:r>
          </a:p>
        </p:txBody>
      </p:sp>
      <p:graphicFrame>
        <p:nvGraphicFramePr>
          <p:cNvPr id="27" name="Object 26"/>
          <p:cNvGraphicFramePr>
            <a:graphicFrameLocks noChangeAspect="1"/>
          </p:cNvGraphicFramePr>
          <p:nvPr>
            <p:extLst/>
          </p:nvPr>
        </p:nvGraphicFramePr>
        <p:xfrm>
          <a:off x="265510" y="4395788"/>
          <a:ext cx="5657851" cy="946150"/>
        </p:xfrm>
        <a:graphic>
          <a:graphicData uri="http://schemas.openxmlformats.org/presentationml/2006/ole">
            <mc:AlternateContent xmlns:mc="http://schemas.openxmlformats.org/markup-compatibility/2006">
              <mc:Choice xmlns:v="urn:schemas-microsoft-com:vml" Requires="v">
                <p:oleObj spid="_x0000_s24974" name="Equation" r:id="rId9" imgW="2349500" imgH="393700" progId="Equation.DSMT4">
                  <p:embed/>
                </p:oleObj>
              </mc:Choice>
              <mc:Fallback>
                <p:oleObj name="Equation" r:id="rId9" imgW="2349500" imgH="393700" progId="Equation.DSMT4">
                  <p:embed/>
                  <p:pic>
                    <p:nvPicPr>
                      <p:cNvPr id="0" name=""/>
                      <p:cNvPicPr/>
                      <p:nvPr/>
                    </p:nvPicPr>
                    <p:blipFill>
                      <a:blip r:embed="rId10"/>
                      <a:stretch>
                        <a:fillRect/>
                      </a:stretch>
                    </p:blipFill>
                    <p:spPr>
                      <a:xfrm>
                        <a:off x="265510" y="4395788"/>
                        <a:ext cx="5657851" cy="946150"/>
                      </a:xfrm>
                      <a:prstGeom prst="rect">
                        <a:avLst/>
                      </a:prstGeom>
                    </p:spPr>
                  </p:pic>
                </p:oleObj>
              </mc:Fallback>
            </mc:AlternateContent>
          </a:graphicData>
        </a:graphic>
      </p:graphicFrame>
      <p:sp>
        <p:nvSpPr>
          <p:cNvPr id="4" name="Rectangle 3"/>
          <p:cNvSpPr/>
          <p:nvPr/>
        </p:nvSpPr>
        <p:spPr>
          <a:xfrm>
            <a:off x="196312" y="5352422"/>
            <a:ext cx="9709689" cy="1569660"/>
          </a:xfrm>
          <a:prstGeom prst="rect">
            <a:avLst/>
          </a:prstGeom>
        </p:spPr>
        <p:txBody>
          <a:bodyPr wrap="square">
            <a:spAutoFit/>
          </a:bodyPr>
          <a:lstStyle/>
          <a:p>
            <a:pPr marL="342900" indent="-342900" algn="l">
              <a:buFont typeface="Arial"/>
              <a:buChar char="•"/>
            </a:pPr>
            <a:r>
              <a:rPr lang="en-US" sz="2400" dirty="0" smtClean="0">
                <a:solidFill>
                  <a:srgbClr val="FF0000"/>
                </a:solidFill>
                <a:latin typeface="Arial"/>
                <a:cs typeface="Arial"/>
              </a:rPr>
              <a:t>One of your lab assignments is to implement this simulation in Matlab!</a:t>
            </a:r>
          </a:p>
          <a:p>
            <a:pPr marL="342900" indent="-342900" algn="l">
              <a:buFont typeface="Arial"/>
              <a:buChar char="•"/>
            </a:pPr>
            <a:r>
              <a:rPr lang="en-US" sz="2400" dirty="0" smtClean="0">
                <a:solidFill>
                  <a:srgbClr val="FF0000"/>
                </a:solidFill>
                <a:latin typeface="Arial"/>
                <a:cs typeface="Arial"/>
              </a:rPr>
              <a:t>Matlab also has more sophisticated numerical methods to solve differential equations- e.g. ode45</a:t>
            </a:r>
            <a:endParaRPr lang="en-US" sz="2400" dirty="0">
              <a:solidFill>
                <a:srgbClr val="FF0000"/>
              </a:solidFill>
              <a:latin typeface="Arial"/>
              <a:cs typeface="Arial"/>
            </a:endParaRPr>
          </a:p>
        </p:txBody>
      </p:sp>
    </p:spTree>
    <p:extLst>
      <p:ext uri="{BB962C8B-B14F-4D97-AF65-F5344CB8AC3E}">
        <p14:creationId xmlns:p14="http://schemas.microsoft.com/office/powerpoint/2010/main" val="438130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4" grpId="0" build="p" bldLvl="2"/>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Implementing Euler </a:t>
            </a:r>
            <a:r>
              <a:rPr lang="en-US" sz="3200" b="1" dirty="0" smtClean="0">
                <a:latin typeface="Arial" charset="0"/>
                <a:ea typeface="Arial" charset="0"/>
                <a:cs typeface="Arial" charset="0"/>
              </a:rPr>
              <a:t>integration in Matlab</a:t>
            </a:r>
            <a:endParaRPr lang="en-US" sz="3200" b="1" dirty="0">
              <a:latin typeface="Arial" charset="0"/>
              <a:ea typeface="Arial" charset="0"/>
              <a:cs typeface="Arial" charset="0"/>
            </a:endParaRPr>
          </a:p>
        </p:txBody>
      </p:sp>
      <p:sp>
        <p:nvSpPr>
          <p:cNvPr id="25" name="Rectangle 24"/>
          <p:cNvSpPr/>
          <p:nvPr/>
        </p:nvSpPr>
        <p:spPr>
          <a:xfrm>
            <a:off x="510358" y="775333"/>
            <a:ext cx="8545137" cy="707886"/>
          </a:xfrm>
          <a:prstGeom prst="rect">
            <a:avLst/>
          </a:prstGeom>
        </p:spPr>
        <p:txBody>
          <a:bodyPr wrap="square">
            <a:spAutoFit/>
          </a:bodyPr>
          <a:lstStyle/>
          <a:p>
            <a:pPr algn="l"/>
            <a:r>
              <a:rPr lang="en-US" sz="2000" dirty="0" smtClean="0">
                <a:latin typeface="Arial"/>
                <a:cs typeface="Arial"/>
              </a:rPr>
              <a:t>We can write simple script using the update equation to estimate capacitor voltage is given by the equation</a:t>
            </a:r>
          </a:p>
        </p:txBody>
      </p:sp>
      <p:graphicFrame>
        <p:nvGraphicFramePr>
          <p:cNvPr id="27" name="Object 26"/>
          <p:cNvGraphicFramePr>
            <a:graphicFrameLocks noChangeAspect="1"/>
          </p:cNvGraphicFramePr>
          <p:nvPr>
            <p:extLst>
              <p:ext uri="{D42A27DB-BD31-4B8C-83A1-F6EECF244321}">
                <p14:modId xmlns:p14="http://schemas.microsoft.com/office/powerpoint/2010/main" val="1299182659"/>
              </p:ext>
            </p:extLst>
          </p:nvPr>
        </p:nvGraphicFramePr>
        <p:xfrm>
          <a:off x="134800" y="1456262"/>
          <a:ext cx="5657851" cy="946150"/>
        </p:xfrm>
        <a:graphic>
          <a:graphicData uri="http://schemas.openxmlformats.org/presentationml/2006/ole">
            <mc:AlternateContent xmlns:mc="http://schemas.openxmlformats.org/markup-compatibility/2006">
              <mc:Choice xmlns:v="urn:schemas-microsoft-com:vml" Requires="v">
                <p:oleObj spid="_x0000_s25708" name="Equation" r:id="rId4" imgW="2349500" imgH="393700" progId="Equation.DSMT4">
                  <p:embed/>
                </p:oleObj>
              </mc:Choice>
              <mc:Fallback>
                <p:oleObj name="Equation" r:id="rId4" imgW="2349500" imgH="393700" progId="Equation.DSMT4">
                  <p:embed/>
                  <p:pic>
                    <p:nvPicPr>
                      <p:cNvPr id="0" name=""/>
                      <p:cNvPicPr/>
                      <p:nvPr/>
                    </p:nvPicPr>
                    <p:blipFill>
                      <a:blip r:embed="rId5"/>
                      <a:stretch>
                        <a:fillRect/>
                      </a:stretch>
                    </p:blipFill>
                    <p:spPr>
                      <a:xfrm>
                        <a:off x="134800" y="1456262"/>
                        <a:ext cx="5657851" cy="946150"/>
                      </a:xfrm>
                      <a:prstGeom prst="rect">
                        <a:avLst/>
                      </a:prstGeom>
                    </p:spPr>
                  </p:pic>
                </p:oleObj>
              </mc:Fallback>
            </mc:AlternateContent>
          </a:graphicData>
        </a:graphic>
      </p:graphicFrame>
      <p:pic>
        <p:nvPicPr>
          <p:cNvPr id="3" name="Picture 2"/>
          <p:cNvPicPr>
            <a:picLocks noChangeAspect="1"/>
          </p:cNvPicPr>
          <p:nvPr/>
        </p:nvPicPr>
        <p:blipFill>
          <a:blip r:embed="rId6"/>
          <a:stretch>
            <a:fillRect/>
          </a:stretch>
        </p:blipFill>
        <p:spPr>
          <a:xfrm>
            <a:off x="134800" y="2552700"/>
            <a:ext cx="5854700" cy="4305300"/>
          </a:xfrm>
          <a:prstGeom prst="rect">
            <a:avLst/>
          </a:prstGeom>
        </p:spPr>
      </p:pic>
      <p:pic>
        <p:nvPicPr>
          <p:cNvPr id="14" name="Picture 13"/>
          <p:cNvPicPr>
            <a:picLocks noChangeAspect="1"/>
          </p:cNvPicPr>
          <p:nvPr/>
        </p:nvPicPr>
        <p:blipFill>
          <a:blip r:embed="rId7"/>
          <a:stretch>
            <a:fillRect/>
          </a:stretch>
        </p:blipFill>
        <p:spPr>
          <a:xfrm>
            <a:off x="6099305" y="1456262"/>
            <a:ext cx="3450566" cy="3657600"/>
          </a:xfrm>
          <a:prstGeom prst="rect">
            <a:avLst/>
          </a:prstGeom>
        </p:spPr>
      </p:pic>
    </p:spTree>
    <p:extLst>
      <p:ext uri="{BB962C8B-B14F-4D97-AF65-F5344CB8AC3E}">
        <p14:creationId xmlns:p14="http://schemas.microsoft.com/office/powerpoint/2010/main" val="308434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6272" y="3938213"/>
            <a:ext cx="3789728" cy="2882900"/>
          </a:xfrm>
          <a:prstGeom prst="rect">
            <a:avLst/>
          </a:prstGeom>
        </p:spPr>
      </p:pic>
      <p:sp>
        <p:nvSpPr>
          <p:cNvPr id="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Implementing Euler integration in Matlab</a:t>
            </a:r>
            <a:endParaRPr lang="en-US" sz="3200" b="1" dirty="0">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71072" y="736600"/>
            <a:ext cx="5168900" cy="5994400"/>
          </a:xfrm>
          <a:prstGeom prst="rect">
            <a:avLst/>
          </a:prstGeom>
        </p:spPr>
      </p:pic>
      <p:pic>
        <p:nvPicPr>
          <p:cNvPr id="9" name="Picture 8"/>
          <p:cNvPicPr>
            <a:picLocks noChangeAspect="1"/>
          </p:cNvPicPr>
          <p:nvPr/>
        </p:nvPicPr>
        <p:blipFill>
          <a:blip r:embed="rId4"/>
          <a:stretch>
            <a:fillRect/>
          </a:stretch>
        </p:blipFill>
        <p:spPr>
          <a:xfrm>
            <a:off x="6116273" y="736602"/>
            <a:ext cx="3009900" cy="3201613"/>
          </a:xfrm>
          <a:prstGeom prst="rect">
            <a:avLst/>
          </a:prstGeom>
        </p:spPr>
      </p:pic>
    </p:spTree>
    <p:extLst>
      <p:ext uri="{BB962C8B-B14F-4D97-AF65-F5344CB8AC3E}">
        <p14:creationId xmlns:p14="http://schemas.microsoft.com/office/powerpoint/2010/main" val="189224414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Using ode45 to perform integration</a:t>
            </a:r>
            <a:endParaRPr lang="en-US" sz="3200" b="1" dirty="0">
              <a:latin typeface="Arial" charset="0"/>
              <a:ea typeface="Arial" charset="0"/>
              <a:cs typeface="Arial" charset="0"/>
            </a:endParaRPr>
          </a:p>
        </p:txBody>
      </p:sp>
      <p:sp>
        <p:nvSpPr>
          <p:cNvPr id="25" name="Rectangle 24"/>
          <p:cNvSpPr/>
          <p:nvPr/>
        </p:nvSpPr>
        <p:spPr>
          <a:xfrm>
            <a:off x="344473" y="737235"/>
            <a:ext cx="9192443" cy="6001643"/>
          </a:xfrm>
          <a:prstGeom prst="rect">
            <a:avLst/>
          </a:prstGeom>
        </p:spPr>
        <p:txBody>
          <a:bodyPr wrap="square">
            <a:spAutoFit/>
          </a:bodyPr>
          <a:lstStyle/>
          <a:p>
            <a:pPr algn="l"/>
            <a:r>
              <a:rPr lang="en-US" sz="2400" dirty="0" smtClean="0">
                <a:solidFill>
                  <a:srgbClr val="3333FF"/>
                </a:solidFill>
                <a:latin typeface="Arial"/>
                <a:cs typeface="Arial"/>
              </a:rPr>
              <a:t>help ode45  </a:t>
            </a: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Solve </a:t>
            </a:r>
            <a:r>
              <a:rPr lang="en-US" sz="2000" dirty="0">
                <a:latin typeface="Arial"/>
                <a:cs typeface="Arial"/>
              </a:rPr>
              <a:t>non-stiff differential equations, medium order method</a:t>
            </a:r>
            <a:r>
              <a:rPr lang="en-US" sz="2000" dirty="0" smtClean="0">
                <a:latin typeface="Arial"/>
                <a:cs typeface="Arial"/>
              </a:rPr>
              <a:t>.</a:t>
            </a: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a:t>
            </a:r>
            <a:r>
              <a:rPr lang="en-US" sz="2000" dirty="0">
                <a:latin typeface="Arial"/>
                <a:cs typeface="Arial"/>
              </a:rPr>
              <a:t>TOUT,YOUT] = ode45(ODEFUN,TSPAN,Y0) </a:t>
            </a:r>
            <a:endParaRPr lang="en-US" sz="2000" dirty="0" smtClean="0">
              <a:latin typeface="Arial"/>
              <a:cs typeface="Arial"/>
            </a:endParaRP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with </a:t>
            </a:r>
            <a:r>
              <a:rPr lang="en-US" sz="2000" dirty="0">
                <a:latin typeface="Arial"/>
                <a:cs typeface="Arial"/>
              </a:rPr>
              <a:t>TSPAN = [T0 TFINAL] integrates </a:t>
            </a:r>
            <a:r>
              <a:rPr lang="en-US" sz="2000" dirty="0" smtClean="0">
                <a:latin typeface="Arial"/>
                <a:cs typeface="Arial"/>
              </a:rPr>
              <a:t>the </a:t>
            </a:r>
            <a:r>
              <a:rPr lang="en-US" sz="2000" dirty="0">
                <a:latin typeface="Arial"/>
                <a:cs typeface="Arial"/>
              </a:rPr>
              <a:t>system of differential equations y' = f(</a:t>
            </a:r>
            <a:r>
              <a:rPr lang="en-US" sz="2000" dirty="0" err="1">
                <a:latin typeface="Arial"/>
                <a:cs typeface="Arial"/>
              </a:rPr>
              <a:t>t,y</a:t>
            </a:r>
            <a:r>
              <a:rPr lang="en-US" sz="2000" dirty="0">
                <a:latin typeface="Arial"/>
                <a:cs typeface="Arial"/>
              </a:rPr>
              <a:t>) from time T0 to </a:t>
            </a:r>
            <a:r>
              <a:rPr lang="en-US" sz="2000" dirty="0" smtClean="0">
                <a:latin typeface="Arial"/>
                <a:cs typeface="Arial"/>
              </a:rPr>
              <a:t>TFINAL with </a:t>
            </a:r>
            <a:r>
              <a:rPr lang="en-US" sz="2000" dirty="0">
                <a:latin typeface="Arial"/>
                <a:cs typeface="Arial"/>
              </a:rPr>
              <a:t>initial conditions Y0. </a:t>
            </a:r>
            <a:endParaRPr lang="en-US" sz="2000" dirty="0" smtClean="0">
              <a:latin typeface="Arial"/>
              <a:cs typeface="Arial"/>
            </a:endParaRP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ODEFUN </a:t>
            </a:r>
            <a:r>
              <a:rPr lang="en-US" sz="2000" dirty="0">
                <a:latin typeface="Arial"/>
                <a:cs typeface="Arial"/>
              </a:rPr>
              <a:t>is a function handle. </a:t>
            </a:r>
            <a:endParaRPr lang="en-US" sz="2000" dirty="0" smtClean="0">
              <a:latin typeface="Arial"/>
              <a:cs typeface="Arial"/>
            </a:endParaRP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For </a:t>
            </a:r>
            <a:r>
              <a:rPr lang="en-US" sz="2000" dirty="0">
                <a:latin typeface="Arial"/>
                <a:cs typeface="Arial"/>
              </a:rPr>
              <a:t>a scalar T </a:t>
            </a:r>
            <a:r>
              <a:rPr lang="en-US" sz="2000" dirty="0" smtClean="0">
                <a:latin typeface="Arial"/>
                <a:cs typeface="Arial"/>
              </a:rPr>
              <a:t>and </a:t>
            </a:r>
            <a:r>
              <a:rPr lang="en-US" sz="2000" dirty="0">
                <a:latin typeface="Arial"/>
                <a:cs typeface="Arial"/>
              </a:rPr>
              <a:t>a vector Y, ODEFUN(T,Y) must return a column vector corresponding  </a:t>
            </a:r>
            <a:r>
              <a:rPr lang="en-US" sz="2000" dirty="0" smtClean="0">
                <a:latin typeface="Arial"/>
                <a:cs typeface="Arial"/>
              </a:rPr>
              <a:t>to </a:t>
            </a:r>
            <a:r>
              <a:rPr lang="en-US" sz="2000" dirty="0">
                <a:latin typeface="Arial"/>
                <a:cs typeface="Arial"/>
              </a:rPr>
              <a:t>f(</a:t>
            </a:r>
            <a:r>
              <a:rPr lang="en-US" sz="2000" dirty="0" err="1">
                <a:latin typeface="Arial"/>
                <a:cs typeface="Arial"/>
              </a:rPr>
              <a:t>t,y</a:t>
            </a:r>
            <a:r>
              <a:rPr lang="en-US" sz="2000" dirty="0">
                <a:latin typeface="Arial"/>
                <a:cs typeface="Arial"/>
              </a:rPr>
              <a:t>). </a:t>
            </a:r>
            <a:endParaRPr lang="en-US" sz="2000" dirty="0" smtClean="0">
              <a:latin typeface="Arial"/>
              <a:cs typeface="Arial"/>
            </a:endParaRP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Each </a:t>
            </a:r>
            <a:r>
              <a:rPr lang="en-US" sz="2000" dirty="0">
                <a:latin typeface="Arial"/>
                <a:cs typeface="Arial"/>
              </a:rPr>
              <a:t>row in the solution array YOUT corresponds to a </a:t>
            </a:r>
            <a:r>
              <a:rPr lang="en-US" sz="2000" dirty="0" smtClean="0">
                <a:latin typeface="Arial"/>
                <a:cs typeface="Arial"/>
              </a:rPr>
              <a:t>time </a:t>
            </a:r>
            <a:r>
              <a:rPr lang="en-US" sz="2000" dirty="0">
                <a:latin typeface="Arial"/>
                <a:cs typeface="Arial"/>
              </a:rPr>
              <a:t>returned in the column vector TOUT.  </a:t>
            </a:r>
            <a:endParaRPr lang="en-US" sz="2000" dirty="0" smtClean="0">
              <a:latin typeface="Arial"/>
              <a:cs typeface="Arial"/>
            </a:endParaRPr>
          </a:p>
          <a:p>
            <a:pPr marL="342900" indent="-342900" algn="l">
              <a:buFont typeface="Arial" charset="0"/>
              <a:buChar char="•"/>
            </a:pPr>
            <a:endParaRPr lang="en-US" sz="2000" dirty="0" smtClean="0">
              <a:latin typeface="Arial"/>
              <a:cs typeface="Arial"/>
            </a:endParaRPr>
          </a:p>
          <a:p>
            <a:pPr marL="342900" indent="-342900" algn="l">
              <a:buFont typeface="Arial" charset="0"/>
              <a:buChar char="•"/>
            </a:pPr>
            <a:r>
              <a:rPr lang="en-US" sz="2000" dirty="0" smtClean="0">
                <a:latin typeface="Arial"/>
                <a:cs typeface="Arial"/>
              </a:rPr>
              <a:t>To </a:t>
            </a:r>
            <a:r>
              <a:rPr lang="en-US" sz="2000" dirty="0">
                <a:latin typeface="Arial"/>
                <a:cs typeface="Arial"/>
              </a:rPr>
              <a:t>obtain solutions at specific </a:t>
            </a:r>
            <a:r>
              <a:rPr lang="en-US" sz="2000" dirty="0" smtClean="0">
                <a:latin typeface="Arial"/>
                <a:cs typeface="Arial"/>
              </a:rPr>
              <a:t> </a:t>
            </a:r>
            <a:r>
              <a:rPr lang="en-US" sz="2000" dirty="0">
                <a:latin typeface="Arial"/>
                <a:cs typeface="Arial"/>
              </a:rPr>
              <a:t>times T0,T1,...,TFINAL (all increasing or all decreasing), use TSPAN =  </a:t>
            </a:r>
            <a:r>
              <a:rPr lang="en-US" sz="2000" dirty="0" smtClean="0">
                <a:latin typeface="Arial"/>
                <a:cs typeface="Arial"/>
              </a:rPr>
              <a:t>  </a:t>
            </a:r>
            <a:r>
              <a:rPr lang="en-US" sz="2000" dirty="0">
                <a:latin typeface="Arial"/>
                <a:cs typeface="Arial"/>
              </a:rPr>
              <a:t>[T0 T1 ... TFINAL]. </a:t>
            </a:r>
            <a:endParaRPr lang="en-US" sz="2000" dirty="0" smtClean="0">
              <a:latin typeface="Arial"/>
              <a:cs typeface="Arial"/>
            </a:endParaRPr>
          </a:p>
        </p:txBody>
      </p:sp>
    </p:spTree>
    <p:extLst>
      <p:ext uri="{BB962C8B-B14F-4D97-AF65-F5344CB8AC3E}">
        <p14:creationId xmlns:p14="http://schemas.microsoft.com/office/powerpoint/2010/main" val="1520723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bldLvl="2"/>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09602"/>
            <a:ext cx="5803900" cy="1809703"/>
          </a:xfrm>
          <a:prstGeom prst="rect">
            <a:avLst/>
          </a:prstGeom>
        </p:spPr>
      </p:pic>
      <p:sp>
        <p:nvSpPr>
          <p:cNvPr id="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Using ode45 to perform integration</a:t>
            </a:r>
            <a:endParaRPr lang="en-US" sz="3200" b="1" dirty="0">
              <a:latin typeface="Arial" charset="0"/>
              <a:ea typeface="Arial" charset="0"/>
              <a:cs typeface="Arial" charset="0"/>
            </a:endParaRPr>
          </a:p>
        </p:txBody>
      </p:sp>
      <p:pic>
        <p:nvPicPr>
          <p:cNvPr id="8" name="Picture 7"/>
          <p:cNvPicPr>
            <a:picLocks noChangeAspect="1"/>
          </p:cNvPicPr>
          <p:nvPr/>
        </p:nvPicPr>
        <p:blipFill rotWithShape="1">
          <a:blip r:embed="rId3"/>
          <a:srcRect b="3247"/>
          <a:stretch/>
        </p:blipFill>
        <p:spPr>
          <a:xfrm>
            <a:off x="1" y="2508205"/>
            <a:ext cx="4744461" cy="4349797"/>
          </a:xfrm>
          <a:prstGeom prst="rect">
            <a:avLst/>
          </a:prstGeom>
        </p:spPr>
      </p:pic>
      <p:pic>
        <p:nvPicPr>
          <p:cNvPr id="9" name="Picture 8"/>
          <p:cNvPicPr>
            <a:picLocks noChangeAspect="1"/>
          </p:cNvPicPr>
          <p:nvPr/>
        </p:nvPicPr>
        <p:blipFill>
          <a:blip r:embed="rId4"/>
          <a:stretch>
            <a:fillRect/>
          </a:stretch>
        </p:blipFill>
        <p:spPr>
          <a:xfrm>
            <a:off x="6087117" y="609600"/>
            <a:ext cx="3691883" cy="3111500"/>
          </a:xfrm>
          <a:prstGeom prst="rect">
            <a:avLst/>
          </a:prstGeom>
        </p:spPr>
      </p:pic>
      <p:pic>
        <p:nvPicPr>
          <p:cNvPr id="10" name="Picture 9"/>
          <p:cNvPicPr>
            <a:picLocks noChangeAspect="1"/>
          </p:cNvPicPr>
          <p:nvPr/>
        </p:nvPicPr>
        <p:blipFill>
          <a:blip r:embed="rId5"/>
          <a:stretch>
            <a:fillRect/>
          </a:stretch>
        </p:blipFill>
        <p:spPr>
          <a:xfrm>
            <a:off x="5549901" y="3588984"/>
            <a:ext cx="4356100" cy="3269016"/>
          </a:xfrm>
          <a:prstGeom prst="rect">
            <a:avLst/>
          </a:prstGeom>
        </p:spPr>
      </p:pic>
    </p:spTree>
    <p:extLst>
      <p:ext uri="{BB962C8B-B14F-4D97-AF65-F5344CB8AC3E}">
        <p14:creationId xmlns:p14="http://schemas.microsoft.com/office/powerpoint/2010/main" val="1121716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7200" b="1" dirty="0" smtClean="0" smtId="1">
                <a:solidFill>
                  <a:srgbClr val="FF3300"/>
                </a:solidFill>
              </a:rPr>
              <a:t>Interlude</a:t>
            </a:r>
            <a:br>
              <a:rPr lang="en-GB" sz="7200" b="1" dirty="0" smtClean="0" smtId="1">
                <a:solidFill>
                  <a:srgbClr val="FF3300"/>
                </a:solidFill>
              </a:rPr>
            </a:br>
            <a:r>
              <a:rPr lang="en-GB" sz="7200" b="1" dirty="0" smtClean="0" smtId="1">
                <a:solidFill>
                  <a:srgbClr val="FF3300"/>
                </a:solidFill>
              </a:rPr>
              <a:t/>
            </a:r>
            <a:br>
              <a:rPr lang="en-GB" sz="7200" b="1" dirty="0" smtClean="0" smtId="1">
                <a:solidFill>
                  <a:srgbClr val="FF3300"/>
                </a:solidFill>
              </a:rPr>
            </a:br>
            <a:r>
              <a:rPr lang="en-GB" sz="7200" b="1" dirty="0" smtClean="0" smtId="1">
                <a:solidFill>
                  <a:srgbClr val="FF3300"/>
                </a:solidFill>
              </a:rPr>
              <a:t>10 minute break</a:t>
            </a:r>
            <a:endParaRPr lang="en-GB" sz="7200" dirty="0"/>
          </a:p>
        </p:txBody>
      </p:sp>
    </p:spTree>
    <p:extLst>
      <p:ext uri="{BB962C8B-B14F-4D97-AF65-F5344CB8AC3E}">
        <p14:creationId xmlns:p14="http://schemas.microsoft.com/office/powerpoint/2010/main" val="793085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a:bodyPr>
          <a:lstStyle/>
          <a:p>
            <a:r>
              <a:rPr lang="en-GB" sz="3600" b="1" dirty="0" smtClean="0" smtId="1">
                <a:solidFill>
                  <a:srgbClr val="FF3300"/>
                </a:solidFill>
              </a:rPr>
              <a:t>ROCO218</a:t>
            </a:r>
            <a:r>
              <a:rPr lang="en-GB" sz="3600" b="1" dirty="0" smtClean="0">
                <a:solidFill>
                  <a:srgbClr val="FF3300"/>
                </a:solidFill>
              </a:rPr>
              <a:t>: Control Engineering</a:t>
            </a:r>
            <a:r>
              <a:rPr lang="en-GB" sz="3600" b="1" dirty="0">
                <a:solidFill>
                  <a:srgbClr val="FF3300"/>
                </a:solidFill>
              </a:rPr>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2</a:t>
            </a:r>
            <a:br>
              <a:rPr lang="en-GB" sz="3600" dirty="0" smtClean="0"/>
            </a:br>
            <a:r>
              <a:rPr lang="en-GB" sz="3600" dirty="0"/>
              <a:t/>
            </a:r>
            <a:br>
              <a:rPr lang="en-GB" sz="3600" dirty="0"/>
            </a:br>
            <a:r>
              <a:rPr lang="en-GB" sz="3600" dirty="0" smtClean="0"/>
              <a:t>Introduction to Simulink</a:t>
            </a:r>
            <a:endParaRPr lang="en-GB" sz="3600" dirty="0"/>
          </a:p>
        </p:txBody>
      </p:sp>
    </p:spTree>
    <p:extLst>
      <p:ext uri="{BB962C8B-B14F-4D97-AF65-F5344CB8AC3E}">
        <p14:creationId xmlns:p14="http://schemas.microsoft.com/office/powerpoint/2010/main" val="35789123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3"/>
          <p:cNvSpPr>
            <a:spLocks noGrp="1" noChangeArrowheads="1"/>
          </p:cNvSpPr>
          <p:nvPr>
            <p:ph type="body" idx="1"/>
          </p:nvPr>
        </p:nvSpPr>
        <p:spPr>
          <a:xfrm>
            <a:off x="495300" y="4191000"/>
            <a:ext cx="8915400" cy="1665288"/>
          </a:xfrm>
        </p:spPr>
        <p:txBody>
          <a:bodyPr/>
          <a:lstStyle/>
          <a:p>
            <a:pPr>
              <a:lnSpc>
                <a:spcPct val="90000"/>
              </a:lnSpc>
            </a:pPr>
            <a:r>
              <a:rPr lang="en-US" dirty="0"/>
              <a:t>One capacitor and one resistor in series</a:t>
            </a:r>
          </a:p>
          <a:p>
            <a:pPr>
              <a:lnSpc>
                <a:spcPct val="90000"/>
              </a:lnSpc>
            </a:pPr>
            <a:r>
              <a:rPr lang="en-US" dirty="0"/>
              <a:t>The source and resistor may be equivalent to a circuit with many resistors and sources</a:t>
            </a:r>
          </a:p>
        </p:txBody>
      </p:sp>
      <p:sp>
        <p:nvSpPr>
          <p:cNvPr id="217113" name="Text Box 25"/>
          <p:cNvSpPr txBox="1">
            <a:spLocks noChangeArrowheads="1"/>
          </p:cNvSpPr>
          <p:nvPr/>
        </p:nvSpPr>
        <p:spPr bwMode="auto">
          <a:xfrm>
            <a:off x="4540250" y="14478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i="1"/>
              <a:t>v</a:t>
            </a:r>
            <a:r>
              <a:rPr lang="en-US" i="1" baseline="-25000"/>
              <a:t>r</a:t>
            </a:r>
            <a:r>
              <a:rPr lang="en-US"/>
              <a:t>(</a:t>
            </a:r>
            <a:r>
              <a:rPr lang="en-US" i="1"/>
              <a:t>t</a:t>
            </a:r>
            <a:r>
              <a:rPr lang="en-US"/>
              <a:t>)</a:t>
            </a:r>
          </a:p>
        </p:txBody>
      </p:sp>
      <p:grpSp>
        <p:nvGrpSpPr>
          <p:cNvPr id="2" name="Group 1"/>
          <p:cNvGrpSpPr/>
          <p:nvPr/>
        </p:nvGrpSpPr>
        <p:grpSpPr>
          <a:xfrm>
            <a:off x="2311400" y="1600200"/>
            <a:ext cx="5035550" cy="2286000"/>
            <a:chOff x="2311400" y="1600200"/>
            <a:chExt cx="5035550" cy="2286000"/>
          </a:xfrm>
        </p:grpSpPr>
        <p:sp>
          <p:nvSpPr>
            <p:cNvPr id="217093" name="Text Box 5"/>
            <p:cNvSpPr txBox="1">
              <a:spLocks noChangeArrowheads="1"/>
            </p:cNvSpPr>
            <p:nvPr/>
          </p:nvSpPr>
          <p:spPr bwMode="auto">
            <a:xfrm>
              <a:off x="4540250" y="22098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a:t>R</a:t>
              </a:r>
            </a:p>
          </p:txBody>
        </p:sp>
        <p:sp>
          <p:nvSpPr>
            <p:cNvPr id="217094" name="Freeform 6"/>
            <p:cNvSpPr>
              <a:spLocks/>
            </p:cNvSpPr>
            <p:nvPr/>
          </p:nvSpPr>
          <p:spPr bwMode="auto">
            <a:xfrm>
              <a:off x="4540250" y="1905000"/>
              <a:ext cx="990600" cy="304800"/>
            </a:xfrm>
            <a:custGeom>
              <a:avLst/>
              <a:gdLst>
                <a:gd name="T0" fmla="*/ 0 w 576"/>
                <a:gd name="T1" fmla="*/ 96 h 192"/>
                <a:gd name="T2" fmla="*/ 48 w 576"/>
                <a:gd name="T3" fmla="*/ 96 h 192"/>
                <a:gd name="T4" fmla="*/ 96 w 576"/>
                <a:gd name="T5" fmla="*/ 0 h 192"/>
                <a:gd name="T6" fmla="*/ 192 w 576"/>
                <a:gd name="T7" fmla="*/ 192 h 192"/>
                <a:gd name="T8" fmla="*/ 288 w 576"/>
                <a:gd name="T9" fmla="*/ 0 h 192"/>
                <a:gd name="T10" fmla="*/ 384 w 576"/>
                <a:gd name="T11" fmla="*/ 192 h 192"/>
                <a:gd name="T12" fmla="*/ 480 w 576"/>
                <a:gd name="T13" fmla="*/ 0 h 192"/>
                <a:gd name="T14" fmla="*/ 528 w 576"/>
                <a:gd name="T15" fmla="*/ 96 h 192"/>
                <a:gd name="T16" fmla="*/ 576 w 576"/>
                <a:gd name="T17"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92">
                  <a:moveTo>
                    <a:pt x="0" y="96"/>
                  </a:moveTo>
                  <a:lnTo>
                    <a:pt x="48" y="96"/>
                  </a:lnTo>
                  <a:lnTo>
                    <a:pt x="96" y="0"/>
                  </a:lnTo>
                  <a:lnTo>
                    <a:pt x="192" y="192"/>
                  </a:lnTo>
                  <a:lnTo>
                    <a:pt x="288" y="0"/>
                  </a:lnTo>
                  <a:lnTo>
                    <a:pt x="384" y="192"/>
                  </a:lnTo>
                  <a:lnTo>
                    <a:pt x="480" y="0"/>
                  </a:lnTo>
                  <a:lnTo>
                    <a:pt x="528" y="96"/>
                  </a:lnTo>
                  <a:lnTo>
                    <a:pt x="57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095" name="Line 7"/>
            <p:cNvSpPr>
              <a:spLocks noChangeShapeType="1"/>
            </p:cNvSpPr>
            <p:nvPr/>
          </p:nvSpPr>
          <p:spPr bwMode="auto">
            <a:xfrm>
              <a:off x="5530850" y="2057400"/>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096" name="Line 8"/>
            <p:cNvSpPr>
              <a:spLocks noChangeShapeType="1"/>
            </p:cNvSpPr>
            <p:nvPr/>
          </p:nvSpPr>
          <p:spPr bwMode="auto">
            <a:xfrm flipV="1">
              <a:off x="3962400" y="2057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097" name="Line 9"/>
            <p:cNvSpPr>
              <a:spLocks noChangeShapeType="1"/>
            </p:cNvSpPr>
            <p:nvPr/>
          </p:nvSpPr>
          <p:spPr bwMode="auto">
            <a:xfrm>
              <a:off x="3962400" y="2057400"/>
              <a:ext cx="5778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098" name="Line 10"/>
            <p:cNvSpPr>
              <a:spLocks noChangeShapeType="1"/>
            </p:cNvSpPr>
            <p:nvPr/>
          </p:nvSpPr>
          <p:spPr bwMode="auto">
            <a:xfrm flipV="1">
              <a:off x="3962400" y="34290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099" name="Line 11"/>
            <p:cNvSpPr>
              <a:spLocks noChangeShapeType="1"/>
            </p:cNvSpPr>
            <p:nvPr/>
          </p:nvSpPr>
          <p:spPr bwMode="auto">
            <a:xfrm>
              <a:off x="6026150" y="2057400"/>
              <a:ext cx="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100" name="Line 12"/>
            <p:cNvSpPr>
              <a:spLocks noChangeShapeType="1"/>
            </p:cNvSpPr>
            <p:nvPr/>
          </p:nvSpPr>
          <p:spPr bwMode="auto">
            <a:xfrm>
              <a:off x="6026150" y="2971800"/>
              <a:ext cx="0"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101" name="Text Box 13"/>
            <p:cNvSpPr txBox="1">
              <a:spLocks noChangeArrowheads="1"/>
            </p:cNvSpPr>
            <p:nvPr/>
          </p:nvSpPr>
          <p:spPr bwMode="auto">
            <a:xfrm>
              <a:off x="4622800" y="2743200"/>
              <a:ext cx="1155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0" hangingPunct="0">
                <a:spcBef>
                  <a:spcPct val="50000"/>
                </a:spcBef>
              </a:pPr>
              <a:r>
                <a:rPr lang="en-US"/>
                <a:t>C</a:t>
              </a:r>
            </a:p>
          </p:txBody>
        </p:sp>
        <p:sp>
          <p:nvSpPr>
            <p:cNvPr id="217102" name="Text Box 14"/>
            <p:cNvSpPr txBox="1">
              <a:spLocks noChangeArrowheads="1"/>
            </p:cNvSpPr>
            <p:nvPr/>
          </p:nvSpPr>
          <p:spPr bwMode="auto">
            <a:xfrm>
              <a:off x="2311400" y="2743200"/>
              <a:ext cx="1155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0" hangingPunct="0">
                <a:spcBef>
                  <a:spcPct val="50000"/>
                </a:spcBef>
              </a:pPr>
              <a:r>
                <a:rPr lang="en-US" i="1"/>
                <a:t>v</a:t>
              </a:r>
              <a:r>
                <a:rPr lang="en-US" i="1" baseline="-25000"/>
                <a:t>s</a:t>
              </a:r>
              <a:r>
                <a:rPr lang="en-US"/>
                <a:t>(</a:t>
              </a:r>
              <a:r>
                <a:rPr lang="en-US" i="1"/>
                <a:t>t</a:t>
              </a:r>
              <a:r>
                <a:rPr lang="en-US"/>
                <a:t>)</a:t>
              </a:r>
            </a:p>
          </p:txBody>
        </p:sp>
        <p:sp>
          <p:nvSpPr>
            <p:cNvPr id="217103" name="Line 15"/>
            <p:cNvSpPr>
              <a:spLocks noChangeShapeType="1"/>
            </p:cNvSpPr>
            <p:nvPr/>
          </p:nvSpPr>
          <p:spPr bwMode="auto">
            <a:xfrm>
              <a:off x="3962400" y="3886200"/>
              <a:ext cx="2063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17104" name="Group 16"/>
            <p:cNvGrpSpPr>
              <a:grpSpLocks/>
            </p:cNvGrpSpPr>
            <p:nvPr/>
          </p:nvGrpSpPr>
          <p:grpSpPr bwMode="auto">
            <a:xfrm>
              <a:off x="5778500" y="2895600"/>
              <a:ext cx="495300" cy="152400"/>
              <a:chOff x="1872" y="2784"/>
              <a:chExt cx="288" cy="96"/>
            </a:xfrm>
          </p:grpSpPr>
          <p:sp>
            <p:nvSpPr>
              <p:cNvPr id="217105" name="Line 17"/>
              <p:cNvSpPr>
                <a:spLocks noChangeShapeType="1"/>
              </p:cNvSpPr>
              <p:nvPr/>
            </p:nvSpPr>
            <p:spPr bwMode="auto">
              <a:xfrm>
                <a:off x="1872" y="278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106" name="Arc 18"/>
              <p:cNvSpPr>
                <a:spLocks/>
              </p:cNvSpPr>
              <p:nvPr/>
            </p:nvSpPr>
            <p:spPr bwMode="auto">
              <a:xfrm>
                <a:off x="2016" y="2832"/>
                <a:ext cx="144"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7107" name="Arc 19"/>
              <p:cNvSpPr>
                <a:spLocks/>
              </p:cNvSpPr>
              <p:nvPr/>
            </p:nvSpPr>
            <p:spPr bwMode="auto">
              <a:xfrm flipH="1">
                <a:off x="1872" y="2832"/>
                <a:ext cx="144"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17108" name="Text Box 20"/>
            <p:cNvSpPr txBox="1">
              <a:spLocks noChangeArrowheads="1"/>
            </p:cNvSpPr>
            <p:nvPr/>
          </p:nvSpPr>
          <p:spPr bwMode="auto">
            <a:xfrm>
              <a:off x="6108700" y="2209800"/>
              <a:ext cx="66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b="1"/>
                <a:t>+</a:t>
              </a:r>
            </a:p>
          </p:txBody>
        </p:sp>
        <p:sp>
          <p:nvSpPr>
            <p:cNvPr id="217109" name="Text Box 21"/>
            <p:cNvSpPr txBox="1">
              <a:spLocks noChangeArrowheads="1"/>
            </p:cNvSpPr>
            <p:nvPr/>
          </p:nvSpPr>
          <p:spPr bwMode="auto">
            <a:xfrm>
              <a:off x="6108700" y="3200400"/>
              <a:ext cx="66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b="1">
                  <a:cs typeface="Times New Roman" charset="0"/>
                </a:rPr>
                <a:t>–</a:t>
              </a:r>
              <a:endParaRPr lang="en-US" b="1"/>
            </a:p>
          </p:txBody>
        </p:sp>
        <p:sp>
          <p:nvSpPr>
            <p:cNvPr id="217110" name="Text Box 22"/>
            <p:cNvSpPr txBox="1">
              <a:spLocks noChangeArrowheads="1"/>
            </p:cNvSpPr>
            <p:nvPr/>
          </p:nvSpPr>
          <p:spPr bwMode="auto">
            <a:xfrm>
              <a:off x="6356350" y="26670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US" i="1"/>
                <a:t>v</a:t>
              </a:r>
              <a:r>
                <a:rPr lang="en-US" i="1" baseline="-25000"/>
                <a:t>c</a:t>
              </a:r>
              <a:r>
                <a:rPr lang="en-US"/>
                <a:t>(</a:t>
              </a:r>
              <a:r>
                <a:rPr lang="en-US" i="1"/>
                <a:t>t</a:t>
              </a:r>
              <a:r>
                <a:rPr lang="en-US"/>
                <a:t>)</a:t>
              </a:r>
            </a:p>
          </p:txBody>
        </p:sp>
        <p:sp>
          <p:nvSpPr>
            <p:cNvPr id="217111" name="Text Box 23"/>
            <p:cNvSpPr txBox="1">
              <a:spLocks noChangeArrowheads="1"/>
            </p:cNvSpPr>
            <p:nvPr/>
          </p:nvSpPr>
          <p:spPr bwMode="auto">
            <a:xfrm>
              <a:off x="3962400" y="1600200"/>
              <a:ext cx="66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b="1"/>
                <a:t>+</a:t>
              </a:r>
            </a:p>
          </p:txBody>
        </p:sp>
        <p:sp>
          <p:nvSpPr>
            <p:cNvPr id="217112" name="Text Box 24"/>
            <p:cNvSpPr txBox="1">
              <a:spLocks noChangeArrowheads="1"/>
            </p:cNvSpPr>
            <p:nvPr/>
          </p:nvSpPr>
          <p:spPr bwMode="auto">
            <a:xfrm>
              <a:off x="5365750" y="1600200"/>
              <a:ext cx="66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b="1">
                  <a:cs typeface="Times New Roman" charset="0"/>
                </a:rPr>
                <a:t>–</a:t>
              </a:r>
              <a:endParaRPr lang="en-US" b="1"/>
            </a:p>
          </p:txBody>
        </p:sp>
        <p:sp>
          <p:nvSpPr>
            <p:cNvPr id="217114" name="Oval 26"/>
            <p:cNvSpPr>
              <a:spLocks noChangeArrowheads="1"/>
            </p:cNvSpPr>
            <p:nvPr/>
          </p:nvSpPr>
          <p:spPr bwMode="auto">
            <a:xfrm>
              <a:off x="3467100" y="2514600"/>
              <a:ext cx="990600" cy="9144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a:t>+</a:t>
              </a:r>
            </a:p>
            <a:p>
              <a:pPr algn="ctr" eaLnBrk="0" hangingPunct="0"/>
              <a:r>
                <a:rPr lang="en-US" b="1">
                  <a:cs typeface="Times New Roman" charset="0"/>
                </a:rPr>
                <a:t>–</a:t>
              </a:r>
              <a:endParaRPr lang="en-US" b="1"/>
            </a:p>
          </p:txBody>
        </p:sp>
      </p:grpSp>
      <p:sp>
        <p:nvSpPr>
          <p:cNvPr id="2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A First</a:t>
            </a:r>
            <a:r>
              <a:rPr lang="en-US" sz="3200" b="1" dirty="0" smtClean="0">
                <a:latin typeface="Arial" charset="0"/>
              </a:rPr>
              <a:t>-order </a:t>
            </a:r>
            <a:r>
              <a:rPr lang="en-US" sz="3200" b="1" dirty="0">
                <a:latin typeface="Arial" charset="0"/>
              </a:rPr>
              <a:t>RC Circuit</a:t>
            </a:r>
          </a:p>
        </p:txBody>
      </p:sp>
    </p:spTree>
    <p:extLst>
      <p:ext uri="{BB962C8B-B14F-4D97-AF65-F5344CB8AC3E}">
        <p14:creationId xmlns:p14="http://schemas.microsoft.com/office/powerpoint/2010/main" val="3845939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70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70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5"/>
          <p:cNvSpPr txBox="1">
            <a:spLocks noChangeArrowheads="1"/>
          </p:cNvSpPr>
          <p:nvPr/>
        </p:nvSpPr>
        <p:spPr bwMode="auto">
          <a:xfrm>
            <a:off x="484716" y="965200"/>
            <a:ext cx="8750300" cy="5539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indent="-342900" algn="l">
              <a:spcBef>
                <a:spcPct val="50000"/>
              </a:spcBef>
              <a:buFont typeface="Arial"/>
              <a:buChar char="•"/>
            </a:pPr>
            <a:r>
              <a:rPr lang="en-US" sz="2400" dirty="0">
                <a:latin typeface="Arial"/>
                <a:cs typeface="Arial"/>
              </a:rPr>
              <a:t>Used to model, analyze and simulate dynamic systems using block diagrams</a:t>
            </a:r>
            <a:r>
              <a:rPr lang="en-US" sz="2400" dirty="0" smtClean="0">
                <a:latin typeface="Arial"/>
                <a:cs typeface="Arial"/>
              </a:rPr>
              <a:t>.</a:t>
            </a:r>
          </a:p>
          <a:p>
            <a:pPr marL="342900" lvl="1" indent="-342900" algn="l">
              <a:spcBef>
                <a:spcPct val="50000"/>
              </a:spcBef>
              <a:buFont typeface="Arial"/>
              <a:buChar char="•"/>
            </a:pPr>
            <a:r>
              <a:rPr lang="en-US" sz="2400" dirty="0">
                <a:latin typeface="Arial"/>
                <a:cs typeface="Arial"/>
              </a:rPr>
              <a:t>Provides a graphical user interface for constructing block diagram of a system – therefore is easy to use.   </a:t>
            </a:r>
            <a:endParaRPr lang="en-US" sz="2400" dirty="0" smtClean="0">
              <a:latin typeface="Arial"/>
              <a:cs typeface="Arial"/>
            </a:endParaRPr>
          </a:p>
          <a:p>
            <a:pPr marL="342900" lvl="1" indent="-342900" algn="l">
              <a:spcBef>
                <a:spcPct val="50000"/>
              </a:spcBef>
              <a:buFont typeface="Arial"/>
              <a:buChar char="•"/>
            </a:pPr>
            <a:endParaRPr lang="en-US" sz="2400" dirty="0">
              <a:latin typeface="Arial"/>
              <a:cs typeface="Arial"/>
            </a:endParaRPr>
          </a:p>
          <a:p>
            <a:pPr marL="342900" indent="-342900" algn="l">
              <a:buFont typeface="Arial"/>
              <a:buChar char="•"/>
            </a:pPr>
            <a:r>
              <a:rPr lang="en-US" sz="2400" dirty="0">
                <a:latin typeface="Arial"/>
                <a:cs typeface="Arial"/>
              </a:rPr>
              <a:t>Can be used for simulation of various systems:</a:t>
            </a:r>
          </a:p>
          <a:p>
            <a:pPr lvl="1" algn="l">
              <a:buFont typeface="Times New Roman" charset="0"/>
              <a:buChar char="–"/>
            </a:pPr>
            <a:r>
              <a:rPr lang="en-US" sz="2400" dirty="0">
                <a:latin typeface="Arial"/>
                <a:cs typeface="Arial"/>
              </a:rPr>
              <a:t>  Linear, </a:t>
            </a:r>
            <a:r>
              <a:rPr lang="en-US" sz="2400" dirty="0" smtClean="0">
                <a:latin typeface="Arial"/>
                <a:cs typeface="Arial"/>
              </a:rPr>
              <a:t>nonlinear</a:t>
            </a:r>
          </a:p>
          <a:p>
            <a:pPr algn="l">
              <a:buFontTx/>
              <a:buChar char="•"/>
            </a:pPr>
            <a:r>
              <a:rPr lang="en-US" sz="2400" dirty="0">
                <a:latin typeface="Arial"/>
                <a:cs typeface="Arial"/>
              </a:rPr>
              <a:t> Input signals can be arbitrarily generated:</a:t>
            </a:r>
          </a:p>
          <a:p>
            <a:pPr lvl="1" algn="l">
              <a:buFont typeface="Times New Roman" charset="0"/>
              <a:buChar char="–"/>
            </a:pPr>
            <a:r>
              <a:rPr lang="en-US" sz="2400" dirty="0">
                <a:latin typeface="Arial"/>
                <a:cs typeface="Arial"/>
              </a:rPr>
              <a:t>  Standard: sinusoidal, polynomial, square, impulse</a:t>
            </a:r>
          </a:p>
          <a:p>
            <a:pPr lvl="1" algn="l">
              <a:buFont typeface="Times New Roman" charset="0"/>
              <a:buChar char="–"/>
            </a:pPr>
            <a:r>
              <a:rPr lang="en-US" sz="2400" dirty="0">
                <a:latin typeface="Arial"/>
                <a:cs typeface="Arial"/>
              </a:rPr>
              <a:t>  Customized: from a function, look-up </a:t>
            </a:r>
            <a:r>
              <a:rPr lang="en-US" sz="2400" dirty="0" smtClean="0">
                <a:latin typeface="Arial"/>
                <a:cs typeface="Arial"/>
              </a:rPr>
              <a:t>table</a:t>
            </a:r>
            <a:endParaRPr lang="en-US" sz="2400" dirty="0">
              <a:latin typeface="Arial"/>
              <a:cs typeface="Arial"/>
            </a:endParaRPr>
          </a:p>
          <a:p>
            <a:pPr algn="l">
              <a:buFontTx/>
              <a:buChar char="•"/>
            </a:pPr>
            <a:r>
              <a:rPr lang="en-US" sz="2400" dirty="0">
                <a:latin typeface="Arial"/>
                <a:cs typeface="Arial"/>
              </a:rPr>
              <a:t> Output signals can be stored or demonstrated in </a:t>
            </a:r>
            <a:r>
              <a:rPr lang="en-US" sz="2400" dirty="0" smtClean="0">
                <a:latin typeface="Arial"/>
                <a:cs typeface="Arial"/>
              </a:rPr>
              <a:t>different </a:t>
            </a:r>
            <a:r>
              <a:rPr lang="en-US" sz="2400" dirty="0">
                <a:latin typeface="Arial"/>
                <a:cs typeface="Arial"/>
              </a:rPr>
              <a:t>ways. </a:t>
            </a:r>
          </a:p>
          <a:p>
            <a:pPr lvl="1" algn="l">
              <a:buFont typeface="Times New Roman" charset="0"/>
              <a:buChar char="–"/>
            </a:pPr>
            <a:r>
              <a:rPr lang="en-US" sz="2400" dirty="0">
                <a:latin typeface="Arial"/>
                <a:cs typeface="Arial"/>
              </a:rPr>
              <a:t>However modeling a system is not necessarily easy !   </a:t>
            </a:r>
          </a:p>
          <a:p>
            <a:pPr lvl="1"/>
            <a:endParaRPr lang="en-US" dirty="0">
              <a:latin typeface="Arial"/>
              <a:cs typeface="Arial"/>
            </a:endParaRPr>
          </a:p>
        </p:txBody>
      </p:sp>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Simulink</a:t>
            </a:r>
          </a:p>
        </p:txBody>
      </p:sp>
    </p:spTree>
    <p:extLst>
      <p:ext uri="{BB962C8B-B14F-4D97-AF65-F5344CB8AC3E}">
        <p14:creationId xmlns:p14="http://schemas.microsoft.com/office/powerpoint/2010/main" val="961484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6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6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61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61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1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6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86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6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86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3" grpId="0" build="p" bldLvl="2"/>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p:cNvSpPr>
            <a:spLocks noGrp="1" noChangeArrowheads="1"/>
          </p:cNvSpPr>
          <p:nvPr>
            <p:ph type="body" sz="half" idx="2"/>
          </p:nvPr>
        </p:nvSpPr>
        <p:spPr>
          <a:xfrm>
            <a:off x="646551" y="1186087"/>
            <a:ext cx="8420100" cy="1905000"/>
          </a:xfrm>
        </p:spPr>
        <p:txBody>
          <a:bodyPr>
            <a:normAutofit/>
          </a:bodyPr>
          <a:lstStyle/>
          <a:p>
            <a:r>
              <a:rPr lang="en-US" sz="2400" dirty="0" smtClean="0">
                <a:latin typeface="Arial"/>
                <a:cs typeface="Arial"/>
              </a:rPr>
              <a:t>First launch </a:t>
            </a:r>
            <a:r>
              <a:rPr lang="en-US" sz="2400" dirty="0" err="1">
                <a:latin typeface="Arial"/>
                <a:cs typeface="Arial"/>
              </a:rPr>
              <a:t>Matlab</a:t>
            </a:r>
            <a:r>
              <a:rPr lang="en-US" sz="2400" dirty="0">
                <a:latin typeface="Arial"/>
                <a:cs typeface="Arial"/>
              </a:rPr>
              <a:t> </a:t>
            </a:r>
            <a:endParaRPr lang="en-US" sz="2400" dirty="0" smtClean="0">
              <a:latin typeface="Arial"/>
              <a:cs typeface="Arial"/>
            </a:endParaRPr>
          </a:p>
          <a:p>
            <a:r>
              <a:rPr lang="en-US" sz="2400" dirty="0" smtClean="0">
                <a:latin typeface="Arial"/>
                <a:cs typeface="Arial"/>
              </a:rPr>
              <a:t>Then in  </a:t>
            </a:r>
            <a:r>
              <a:rPr lang="en-US" sz="2400" dirty="0">
                <a:latin typeface="Arial"/>
                <a:cs typeface="Arial"/>
              </a:rPr>
              <a:t>the </a:t>
            </a:r>
            <a:r>
              <a:rPr lang="en-US" sz="2400" dirty="0" err="1" smtClean="0">
                <a:latin typeface="Arial"/>
                <a:cs typeface="Arial"/>
              </a:rPr>
              <a:t>Matlab</a:t>
            </a:r>
            <a:r>
              <a:rPr lang="en-US" sz="2400" dirty="0" smtClean="0">
                <a:latin typeface="Arial"/>
                <a:cs typeface="Arial"/>
              </a:rPr>
              <a:t>  command window </a:t>
            </a:r>
            <a:r>
              <a:rPr lang="en-US" sz="2400" dirty="0">
                <a:latin typeface="Arial"/>
                <a:cs typeface="Arial"/>
              </a:rPr>
              <a:t>launch </a:t>
            </a:r>
            <a:r>
              <a:rPr lang="en-US" sz="2400" dirty="0" err="1" smtClean="0">
                <a:latin typeface="Arial"/>
                <a:cs typeface="Arial"/>
              </a:rPr>
              <a:t>slimulink</a:t>
            </a:r>
            <a:endParaRPr lang="en-US" sz="2400" dirty="0" smtClean="0">
              <a:latin typeface="Arial"/>
              <a:cs typeface="Arial"/>
            </a:endParaRPr>
          </a:p>
          <a:p>
            <a:r>
              <a:rPr lang="en-US" sz="2400" dirty="0" smtClean="0">
                <a:latin typeface="Arial"/>
                <a:cs typeface="Arial"/>
              </a:rPr>
              <a:t>Do this at </a:t>
            </a:r>
            <a:r>
              <a:rPr lang="en-US" sz="2400" dirty="0">
                <a:latin typeface="Arial"/>
                <a:cs typeface="Arial"/>
              </a:rPr>
              <a:t>the &gt;&gt; </a:t>
            </a:r>
            <a:r>
              <a:rPr lang="en-US" sz="2400" dirty="0" smtClean="0">
                <a:latin typeface="Arial"/>
                <a:cs typeface="Arial"/>
              </a:rPr>
              <a:t>prompt by typing  </a:t>
            </a:r>
            <a:r>
              <a:rPr lang="en-US" sz="2400" b="1" dirty="0" err="1">
                <a:latin typeface="Arial"/>
                <a:cs typeface="Arial"/>
              </a:rPr>
              <a:t>simulink</a:t>
            </a:r>
            <a:endParaRPr lang="en-US" sz="2400" b="1" dirty="0">
              <a:latin typeface="Arial"/>
              <a:cs typeface="Arial"/>
            </a:endParaRPr>
          </a:p>
          <a:p>
            <a:r>
              <a:rPr lang="en-US" sz="2400" dirty="0">
                <a:latin typeface="Arial"/>
                <a:cs typeface="Arial"/>
                <a:sym typeface="Wingdings 3" charset="0"/>
              </a:rPr>
              <a:t>and press  Enter</a:t>
            </a:r>
            <a:endParaRPr lang="en-US" sz="2400" dirty="0">
              <a:latin typeface="Arial"/>
              <a:cs typeface="Arial"/>
            </a:endParaRPr>
          </a:p>
        </p:txBody>
      </p:sp>
      <p:pic>
        <p:nvPicPr>
          <p:cNvPr id="2" name="Picture 1"/>
          <p:cNvPicPr>
            <a:picLocks noChangeAspect="1"/>
          </p:cNvPicPr>
          <p:nvPr/>
        </p:nvPicPr>
        <p:blipFill>
          <a:blip r:embed="rId2"/>
          <a:stretch>
            <a:fillRect/>
          </a:stretch>
        </p:blipFill>
        <p:spPr>
          <a:xfrm>
            <a:off x="2441276" y="3677526"/>
            <a:ext cx="4233334" cy="2044916"/>
          </a:xfrm>
          <a:prstGeom prst="rect">
            <a:avLst/>
          </a:prstGeom>
        </p:spPr>
      </p:pic>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Launching </a:t>
            </a:r>
            <a:r>
              <a:rPr lang="en-US" sz="3600" b="1" dirty="0"/>
              <a:t>Simulink</a:t>
            </a:r>
          </a:p>
        </p:txBody>
      </p:sp>
    </p:spTree>
    <p:extLst>
      <p:ext uri="{BB962C8B-B14F-4D97-AF65-F5344CB8AC3E}">
        <p14:creationId xmlns:p14="http://schemas.microsoft.com/office/powerpoint/2010/main" val="315671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84154" y="965205"/>
            <a:ext cx="7101288" cy="5655733"/>
          </a:xfrm>
          <a:prstGeom prst="rect">
            <a:avLst/>
          </a:prstGeom>
        </p:spPr>
      </p:pic>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Simulink window</a:t>
            </a:r>
          </a:p>
        </p:txBody>
      </p:sp>
    </p:spTree>
    <p:extLst>
      <p:ext uri="{BB962C8B-B14F-4D97-AF65-F5344CB8AC3E}">
        <p14:creationId xmlns:p14="http://schemas.microsoft.com/office/powerpoint/2010/main" val="1213284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a:xfrm>
            <a:off x="118533" y="1405468"/>
            <a:ext cx="4292600" cy="1448276"/>
          </a:xfrm>
        </p:spPr>
        <p:txBody>
          <a:bodyPr>
            <a:normAutofit/>
          </a:bodyPr>
          <a:lstStyle/>
          <a:p>
            <a:pPr>
              <a:spcBef>
                <a:spcPct val="30000"/>
              </a:spcBef>
            </a:pPr>
            <a:r>
              <a:rPr lang="en-US" sz="2400" dirty="0" smtClean="0">
                <a:latin typeface="Arial"/>
                <a:cs typeface="Arial"/>
              </a:rPr>
              <a:t> Next click </a:t>
            </a:r>
            <a:r>
              <a:rPr lang="en-US" sz="2400" dirty="0">
                <a:latin typeface="Arial"/>
                <a:cs typeface="Arial"/>
              </a:rPr>
              <a:t>the new-model icon in the upper left corner to start a new Simulink </a:t>
            </a:r>
            <a:r>
              <a:rPr lang="en-US" sz="2400" dirty="0" smtClean="0">
                <a:latin typeface="Arial"/>
                <a:cs typeface="Arial"/>
              </a:rPr>
              <a:t>file</a:t>
            </a:r>
            <a:endParaRPr lang="en-US" sz="2400" dirty="0">
              <a:latin typeface="Arial"/>
              <a:cs typeface="Arial"/>
            </a:endParaRPr>
          </a:p>
        </p:txBody>
      </p:sp>
      <p:pic>
        <p:nvPicPr>
          <p:cNvPr id="2" name="Picture 1"/>
          <p:cNvPicPr>
            <a:picLocks noChangeAspect="1"/>
          </p:cNvPicPr>
          <p:nvPr/>
        </p:nvPicPr>
        <p:blipFill>
          <a:blip r:embed="rId2"/>
          <a:stretch>
            <a:fillRect/>
          </a:stretch>
        </p:blipFill>
        <p:spPr>
          <a:xfrm>
            <a:off x="3149600" y="3271309"/>
            <a:ext cx="6146800" cy="2298700"/>
          </a:xfrm>
          <a:prstGeom prst="rect">
            <a:avLst/>
          </a:prstGeom>
        </p:spPr>
      </p:pic>
      <p:sp>
        <p:nvSpPr>
          <p:cNvPr id="8" name="Line 12"/>
          <p:cNvSpPr>
            <a:spLocks noChangeShapeType="1"/>
          </p:cNvSpPr>
          <p:nvPr/>
        </p:nvSpPr>
        <p:spPr bwMode="auto">
          <a:xfrm>
            <a:off x="4705350" y="2209805"/>
            <a:ext cx="2203450" cy="1958975"/>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a new model</a:t>
            </a:r>
          </a:p>
        </p:txBody>
      </p:sp>
    </p:spTree>
    <p:extLst>
      <p:ext uri="{BB962C8B-B14F-4D97-AF65-F5344CB8AC3E}">
        <p14:creationId xmlns:p14="http://schemas.microsoft.com/office/powerpoint/2010/main" val="1309010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9106" y="1645714"/>
            <a:ext cx="7806494" cy="5046133"/>
          </a:xfrm>
          <a:prstGeom prst="rect">
            <a:avLst/>
          </a:prstGeom>
        </p:spPr>
      </p:pic>
      <p:sp>
        <p:nvSpPr>
          <p:cNvPr id="7" name="Rectangle 3"/>
          <p:cNvSpPr txBox="1">
            <a:spLocks noChangeArrowheads="1"/>
          </p:cNvSpPr>
          <p:nvPr/>
        </p:nvSpPr>
        <p:spPr>
          <a:xfrm>
            <a:off x="203202" y="1032940"/>
            <a:ext cx="8822267" cy="44026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30000"/>
              </a:spcBef>
            </a:pPr>
            <a:r>
              <a:rPr lang="en-US" sz="2400" dirty="0" smtClean="0">
                <a:latin typeface="Arial"/>
                <a:cs typeface="Arial"/>
              </a:rPr>
              <a:t>This opens a window</a:t>
            </a:r>
            <a:endParaRPr lang="en-US" sz="2400" dirty="0">
              <a:latin typeface="Arial"/>
              <a:cs typeface="Arial"/>
            </a:endParaRPr>
          </a:p>
        </p:txBody>
      </p:sp>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Your workspace</a:t>
            </a:r>
          </a:p>
        </p:txBody>
      </p:sp>
    </p:spTree>
    <p:extLst>
      <p:ext uri="{BB962C8B-B14F-4D97-AF65-F5344CB8AC3E}">
        <p14:creationId xmlns:p14="http://schemas.microsoft.com/office/powerpoint/2010/main" val="1711766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03202" y="1032940"/>
            <a:ext cx="8822267" cy="44026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30000"/>
              </a:spcBef>
            </a:pPr>
            <a:r>
              <a:rPr lang="en-US" sz="2400" dirty="0" smtClean="0">
                <a:latin typeface="Arial"/>
                <a:cs typeface="Arial"/>
              </a:rPr>
              <a:t>Drag selected components into workspace</a:t>
            </a:r>
            <a:endParaRPr lang="en-US" sz="2400" dirty="0">
              <a:latin typeface="Arial"/>
              <a:cs typeface="Arial"/>
            </a:endParaRPr>
          </a:p>
        </p:txBody>
      </p:sp>
      <p:pic>
        <p:nvPicPr>
          <p:cNvPr id="4" name="Picture 3"/>
          <p:cNvPicPr>
            <a:picLocks noChangeAspect="1"/>
          </p:cNvPicPr>
          <p:nvPr/>
        </p:nvPicPr>
        <p:blipFill>
          <a:blip r:embed="rId2"/>
          <a:stretch>
            <a:fillRect/>
          </a:stretch>
        </p:blipFill>
        <p:spPr>
          <a:xfrm>
            <a:off x="1253067" y="1939634"/>
            <a:ext cx="7459134" cy="4918366"/>
          </a:xfrm>
          <a:prstGeom prst="rect">
            <a:avLst/>
          </a:prstGeom>
        </p:spPr>
      </p:pic>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Add components</a:t>
            </a:r>
          </a:p>
        </p:txBody>
      </p:sp>
    </p:spTree>
    <p:extLst>
      <p:ext uri="{BB962C8B-B14F-4D97-AF65-F5344CB8AC3E}">
        <p14:creationId xmlns:p14="http://schemas.microsoft.com/office/powerpoint/2010/main" val="19712353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20A191-3648-4CD3-9109-FFA13344E1A3}" type="slidenum">
              <a:rPr lang="en-US" smtClean="0"/>
              <a:pPr/>
              <a:t>56</a:t>
            </a:fld>
            <a:endParaRPr lang="en-US"/>
          </a:p>
        </p:txBody>
      </p:sp>
      <p:pic>
        <p:nvPicPr>
          <p:cNvPr id="5" name="Picture 4"/>
          <p:cNvPicPr>
            <a:picLocks noChangeAspect="1"/>
          </p:cNvPicPr>
          <p:nvPr/>
        </p:nvPicPr>
        <p:blipFill>
          <a:blip r:embed="rId2"/>
          <a:stretch>
            <a:fillRect/>
          </a:stretch>
        </p:blipFill>
        <p:spPr>
          <a:xfrm>
            <a:off x="293691" y="1007533"/>
            <a:ext cx="3860800" cy="1714500"/>
          </a:xfrm>
          <a:prstGeom prst="rect">
            <a:avLst/>
          </a:prstGeom>
        </p:spPr>
      </p:pic>
      <p:pic>
        <p:nvPicPr>
          <p:cNvPr id="6" name="Picture 5"/>
          <p:cNvPicPr>
            <a:picLocks noChangeAspect="1"/>
          </p:cNvPicPr>
          <p:nvPr/>
        </p:nvPicPr>
        <p:blipFill>
          <a:blip r:embed="rId3"/>
          <a:stretch>
            <a:fillRect/>
          </a:stretch>
        </p:blipFill>
        <p:spPr>
          <a:xfrm>
            <a:off x="3623737" y="2099540"/>
            <a:ext cx="6498978" cy="4589131"/>
          </a:xfrm>
          <a:prstGeom prst="rect">
            <a:avLst/>
          </a:prstGeom>
        </p:spPr>
      </p:pic>
      <p:sp>
        <p:nvSpPr>
          <p:cNvPr id="7" name="Rectangle 3"/>
          <p:cNvSpPr txBox="1">
            <a:spLocks noChangeArrowheads="1"/>
          </p:cNvSpPr>
          <p:nvPr/>
        </p:nvSpPr>
        <p:spPr>
          <a:xfrm>
            <a:off x="4301068" y="1236140"/>
            <a:ext cx="4417817" cy="44026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30000"/>
              </a:spcBef>
            </a:pPr>
            <a:r>
              <a:rPr lang="en-US" sz="2400" dirty="0" smtClean="0">
                <a:latin typeface="Arial"/>
                <a:cs typeface="Arial"/>
              </a:rPr>
              <a:t>Connect components</a:t>
            </a:r>
            <a:endParaRPr lang="en-US" sz="2400" dirty="0">
              <a:latin typeface="Arial"/>
              <a:cs typeface="Arial"/>
            </a:endParaRPr>
          </a:p>
        </p:txBody>
      </p:sp>
      <p:sp>
        <p:nvSpPr>
          <p:cNvPr id="9" name="Rectangle 3"/>
          <p:cNvSpPr txBox="1">
            <a:spLocks noChangeArrowheads="1"/>
          </p:cNvSpPr>
          <p:nvPr/>
        </p:nvSpPr>
        <p:spPr>
          <a:xfrm>
            <a:off x="321732" y="3471335"/>
            <a:ext cx="2847730" cy="2489198"/>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30000"/>
              </a:spcBef>
            </a:pPr>
            <a:r>
              <a:rPr lang="en-US" sz="2400" dirty="0" smtClean="0">
                <a:latin typeface="Arial"/>
                <a:cs typeface="Arial"/>
              </a:rPr>
              <a:t>Click run button</a:t>
            </a:r>
          </a:p>
          <a:p>
            <a:pPr marL="0" indent="0">
              <a:spcBef>
                <a:spcPct val="30000"/>
              </a:spcBef>
              <a:buNone/>
            </a:pPr>
            <a:endParaRPr lang="en-US" sz="2400" dirty="0" smtClean="0">
              <a:latin typeface="Arial"/>
              <a:cs typeface="Arial"/>
            </a:endParaRPr>
          </a:p>
          <a:p>
            <a:pPr>
              <a:spcBef>
                <a:spcPct val="30000"/>
              </a:spcBef>
            </a:pPr>
            <a:r>
              <a:rPr lang="en-US" sz="2400" dirty="0" smtClean="0">
                <a:latin typeface="Arial"/>
                <a:cs typeface="Arial"/>
              </a:rPr>
              <a:t>Click on scope </a:t>
            </a:r>
          </a:p>
          <a:p>
            <a:pPr marL="0" indent="0">
              <a:spcBef>
                <a:spcPct val="30000"/>
              </a:spcBef>
              <a:buNone/>
            </a:pPr>
            <a:r>
              <a:rPr lang="en-US" sz="2400" dirty="0" smtClean="0">
                <a:latin typeface="Arial"/>
                <a:cs typeface="Arial"/>
              </a:rPr>
              <a:t>    to open display</a:t>
            </a:r>
            <a:endParaRPr lang="en-US" sz="2400" dirty="0">
              <a:latin typeface="Arial"/>
              <a:cs typeface="Arial"/>
            </a:endParaRPr>
          </a:p>
        </p:txBody>
      </p:sp>
      <p:sp>
        <p:nvSpPr>
          <p:cNvPr id="10"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Connect components and </a:t>
            </a:r>
            <a:r>
              <a:rPr lang="en-US" sz="3600" b="1" dirty="0" smtClean="0"/>
              <a:t>run model</a:t>
            </a:r>
            <a:endParaRPr lang="en-US" sz="3600" b="1" dirty="0"/>
          </a:p>
        </p:txBody>
      </p:sp>
    </p:spTree>
    <p:extLst>
      <p:ext uri="{BB962C8B-B14F-4D97-AF65-F5344CB8AC3E}">
        <p14:creationId xmlns:p14="http://schemas.microsoft.com/office/powerpoint/2010/main" val="1322691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Text Box 3"/>
          <p:cNvSpPr txBox="1">
            <a:spLocks noChangeArrowheads="1"/>
          </p:cNvSpPr>
          <p:nvPr/>
        </p:nvSpPr>
        <p:spPr bwMode="auto">
          <a:xfrm>
            <a:off x="152404" y="1050925"/>
            <a:ext cx="743373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sz="2400" dirty="0">
                <a:latin typeface="Arial"/>
                <a:cs typeface="Arial"/>
              </a:rPr>
              <a:t>Main components </a:t>
            </a:r>
            <a:r>
              <a:rPr lang="en-US" sz="2400" dirty="0" smtClean="0">
                <a:latin typeface="Arial"/>
                <a:cs typeface="Arial"/>
              </a:rPr>
              <a:t>exhibit dynamics</a:t>
            </a:r>
            <a:r>
              <a:rPr lang="en-US" sz="2400" dirty="0">
                <a:latin typeface="Arial"/>
                <a:cs typeface="Arial"/>
              </a:rPr>
              <a:t>: </a:t>
            </a:r>
          </a:p>
          <a:p>
            <a:pPr lvl="1" algn="l">
              <a:buFont typeface="Times New Roman" charset="0"/>
              <a:buChar char="–"/>
            </a:pPr>
            <a:r>
              <a:rPr lang="en-US" sz="2400" dirty="0">
                <a:latin typeface="Arial"/>
                <a:cs typeface="Arial"/>
              </a:rPr>
              <a:t>   integrators, </a:t>
            </a:r>
          </a:p>
          <a:p>
            <a:pPr lvl="1" algn="l">
              <a:buFont typeface="Times New Roman" charset="0"/>
              <a:buChar char="–"/>
            </a:pPr>
            <a:r>
              <a:rPr lang="en-US" sz="2400" dirty="0">
                <a:latin typeface="Arial"/>
                <a:cs typeface="Arial"/>
              </a:rPr>
              <a:t>   transfer function</a:t>
            </a:r>
          </a:p>
          <a:p>
            <a:pPr lvl="1" algn="l">
              <a:buFont typeface="Times New Roman" charset="0"/>
              <a:buChar char="–"/>
            </a:pPr>
            <a:r>
              <a:rPr lang="en-US" sz="2400" dirty="0">
                <a:latin typeface="Arial"/>
                <a:cs typeface="Arial"/>
              </a:rPr>
              <a:t>   zero-pole description</a:t>
            </a:r>
          </a:p>
          <a:p>
            <a:pPr algn="l"/>
            <a:r>
              <a:rPr lang="en-US" sz="2400" dirty="0" smtClean="0">
                <a:latin typeface="Arial"/>
                <a:cs typeface="Arial"/>
              </a:rPr>
              <a:t>Parameters can be set for various components</a:t>
            </a:r>
            <a:endParaRPr lang="en-US" sz="2400" dirty="0">
              <a:latin typeface="Arial"/>
              <a:cs typeface="Arial"/>
            </a:endParaRPr>
          </a:p>
        </p:txBody>
      </p:sp>
      <p:sp>
        <p:nvSpPr>
          <p:cNvPr id="163844" name="Text Box 4"/>
          <p:cNvSpPr txBox="1">
            <a:spLocks noChangeArrowheads="1"/>
          </p:cNvSpPr>
          <p:nvPr/>
        </p:nvSpPr>
        <p:spPr bwMode="auto">
          <a:xfrm>
            <a:off x="253999" y="4051300"/>
            <a:ext cx="7738534"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r>
              <a:rPr lang="en-US" sz="2400" dirty="0" smtClean="0">
                <a:latin typeface="Arial"/>
                <a:cs typeface="Arial"/>
              </a:rPr>
              <a:t>Also math </a:t>
            </a:r>
            <a:r>
              <a:rPr lang="en-US" sz="2400" dirty="0">
                <a:latin typeface="Arial"/>
                <a:cs typeface="Arial"/>
              </a:rPr>
              <a:t>components:  </a:t>
            </a:r>
          </a:p>
          <a:p>
            <a:pPr lvl="1" algn="l">
              <a:buFont typeface="Times New Roman" charset="0"/>
              <a:buChar char="–"/>
            </a:pPr>
            <a:r>
              <a:rPr lang="en-US" sz="2400" dirty="0">
                <a:latin typeface="Arial"/>
                <a:cs typeface="Arial"/>
              </a:rPr>
              <a:t> </a:t>
            </a:r>
            <a:r>
              <a:rPr lang="en-US" sz="2400" dirty="0" smtClean="0">
                <a:latin typeface="Arial"/>
                <a:cs typeface="Arial"/>
              </a:rPr>
              <a:t> gain </a:t>
            </a:r>
            <a:r>
              <a:rPr lang="en-US" sz="2400" dirty="0">
                <a:latin typeface="Arial"/>
                <a:cs typeface="Arial"/>
              </a:rPr>
              <a:t>(amplifier) </a:t>
            </a:r>
            <a:r>
              <a:rPr lang="en-US" sz="2400" dirty="0" err="1">
                <a:latin typeface="Arial"/>
                <a:cs typeface="Arial"/>
              </a:rPr>
              <a:t>kx</a:t>
            </a:r>
            <a:r>
              <a:rPr lang="en-US" sz="2400" dirty="0">
                <a:latin typeface="Arial"/>
                <a:cs typeface="Arial"/>
              </a:rPr>
              <a:t> : x a scalar</a:t>
            </a:r>
          </a:p>
          <a:p>
            <a:pPr lvl="1" algn="l">
              <a:buFont typeface="Times New Roman" charset="0"/>
              <a:buChar char="–"/>
            </a:pPr>
            <a:r>
              <a:rPr lang="en-US" sz="2400" dirty="0">
                <a:latin typeface="Arial"/>
                <a:cs typeface="Arial"/>
              </a:rPr>
              <a:t> </a:t>
            </a:r>
            <a:r>
              <a:rPr lang="en-US" sz="2400" dirty="0" smtClean="0">
                <a:latin typeface="Arial"/>
                <a:cs typeface="Arial"/>
              </a:rPr>
              <a:t> addition </a:t>
            </a:r>
            <a:r>
              <a:rPr lang="en-US" sz="2400" dirty="0">
                <a:latin typeface="Arial"/>
                <a:cs typeface="Arial"/>
              </a:rPr>
              <a:t>(</a:t>
            </a:r>
            <a:r>
              <a:rPr lang="en-US" sz="2400" dirty="0" err="1">
                <a:latin typeface="Arial"/>
                <a:cs typeface="Arial"/>
              </a:rPr>
              <a:t>a+b+c</a:t>
            </a:r>
            <a:r>
              <a:rPr lang="en-US" sz="2400" dirty="0" smtClean="0">
                <a:latin typeface="Arial"/>
                <a:cs typeface="Arial"/>
              </a:rPr>
              <a:t>)</a:t>
            </a:r>
          </a:p>
          <a:p>
            <a:pPr lvl="1" algn="l">
              <a:buFont typeface="Times New Roman" charset="0"/>
              <a:buChar char="–"/>
            </a:pPr>
            <a:r>
              <a:rPr lang="en-US" sz="2400" dirty="0" smtClean="0">
                <a:latin typeface="Arial"/>
                <a:cs typeface="Arial"/>
              </a:rPr>
              <a:t>  product </a:t>
            </a:r>
            <a:r>
              <a:rPr lang="en-US" sz="2400" dirty="0">
                <a:latin typeface="Arial"/>
                <a:cs typeface="Arial"/>
              </a:rPr>
              <a:t>(</a:t>
            </a:r>
            <a:r>
              <a:rPr lang="en-US" sz="2400" dirty="0" err="1" smtClean="0">
                <a:latin typeface="Arial"/>
                <a:cs typeface="Arial"/>
              </a:rPr>
              <a:t>ab</a:t>
            </a:r>
            <a:r>
              <a:rPr lang="en-US" sz="2400" dirty="0" err="1">
                <a:latin typeface="Arial"/>
                <a:cs typeface="Arial"/>
              </a:rPr>
              <a:t>c</a:t>
            </a:r>
            <a:r>
              <a:rPr lang="en-US" sz="2400" dirty="0" smtClean="0">
                <a:latin typeface="Arial"/>
                <a:cs typeface="Arial"/>
              </a:rPr>
              <a:t>)</a:t>
            </a:r>
            <a:endParaRPr lang="en-US" sz="2400" dirty="0">
              <a:latin typeface="Arial"/>
              <a:cs typeface="Arial"/>
            </a:endParaRPr>
          </a:p>
          <a:p>
            <a:pPr lvl="1" algn="l">
              <a:buFont typeface="Times New Roman" charset="0"/>
              <a:buChar char="–"/>
            </a:pPr>
            <a:r>
              <a:rPr lang="en-US" sz="2400" dirty="0" smtClean="0">
                <a:latin typeface="Arial"/>
                <a:cs typeface="Arial"/>
              </a:rPr>
              <a:t> number </a:t>
            </a:r>
            <a:r>
              <a:rPr lang="en-US" sz="2400" dirty="0">
                <a:latin typeface="Arial"/>
                <a:cs typeface="Arial"/>
              </a:rPr>
              <a:t>of </a:t>
            </a:r>
            <a:r>
              <a:rPr lang="en-US" sz="2400" dirty="0" smtClean="0">
                <a:latin typeface="Arial"/>
                <a:cs typeface="Arial"/>
              </a:rPr>
              <a:t>i/o points and </a:t>
            </a:r>
            <a:r>
              <a:rPr lang="en-US" sz="2400" dirty="0">
                <a:latin typeface="Arial"/>
                <a:cs typeface="Arial"/>
              </a:rPr>
              <a:t>the sign </a:t>
            </a:r>
            <a:r>
              <a:rPr lang="en-US" sz="2400" dirty="0" smtClean="0">
                <a:latin typeface="Arial"/>
                <a:cs typeface="Arial"/>
              </a:rPr>
              <a:t>of each are adjustable</a:t>
            </a:r>
            <a:endParaRPr lang="en-US" sz="2400" dirty="0">
              <a:latin typeface="Arial"/>
              <a:cs typeface="Arial"/>
            </a:endParaRPr>
          </a:p>
        </p:txBody>
      </p:sp>
      <p:pic>
        <p:nvPicPr>
          <p:cNvPr id="163845" name="Picture 5" descr="parts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8908" y="857256"/>
            <a:ext cx="1549533" cy="2868613"/>
          </a:xfrm>
          <a:prstGeom prst="rect">
            <a:avLst/>
          </a:prstGeom>
          <a:noFill/>
          <a:extLst>
            <a:ext uri="{909E8E84-426E-40dd-AFC4-6F175D3DCCD1}">
              <a14:hiddenFill xmlns:a14="http://schemas.microsoft.com/office/drawing/2010/main">
                <a:solidFill>
                  <a:srgbClr val="FFFFFF"/>
                </a:solidFill>
              </a14:hiddenFill>
            </a:ext>
          </a:extLst>
        </p:spPr>
      </p:pic>
      <p:pic>
        <p:nvPicPr>
          <p:cNvPr id="163846" name="Picture 6" descr="part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5239" y="4168775"/>
            <a:ext cx="894292" cy="17653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Available components blocks</a:t>
            </a:r>
          </a:p>
        </p:txBody>
      </p:sp>
    </p:spTree>
    <p:extLst>
      <p:ext uri="{BB962C8B-B14F-4D97-AF65-F5344CB8AC3E}">
        <p14:creationId xmlns:p14="http://schemas.microsoft.com/office/powerpoint/2010/main" val="1876877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38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84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384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384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84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384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38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bldLvl="2"/>
      <p:bldP spid="163844" grpId="0" build="p" bldLvl="2"/>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CD66B2A0-4CDA-B540-AFB2-74B7A5197137}" type="slidenum">
              <a:rPr lang="en-US"/>
              <a:pPr/>
              <a:t>58</a:t>
            </a:fld>
            <a:endParaRPr lang="en-US"/>
          </a:p>
        </p:txBody>
      </p:sp>
      <p:sp>
        <p:nvSpPr>
          <p:cNvPr id="164866" name="Text Box 2"/>
          <p:cNvSpPr txBox="1">
            <a:spLocks noChangeArrowheads="1"/>
          </p:cNvSpPr>
          <p:nvPr/>
        </p:nvSpPr>
        <p:spPr bwMode="auto">
          <a:xfrm>
            <a:off x="302465" y="1057806"/>
            <a:ext cx="514756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dirty="0">
                <a:latin typeface="Arial"/>
                <a:cs typeface="Arial"/>
              </a:rPr>
              <a:t>Sources: input signals</a:t>
            </a:r>
          </a:p>
          <a:p>
            <a:pPr lvl="1" algn="l">
              <a:buFont typeface="Times New Roman" charset="0"/>
              <a:buChar char="–"/>
            </a:pPr>
            <a:r>
              <a:rPr lang="en-US" sz="2400" dirty="0">
                <a:latin typeface="Arial"/>
                <a:cs typeface="Arial"/>
              </a:rPr>
              <a:t>  constant, step,  ramp</a:t>
            </a:r>
          </a:p>
          <a:p>
            <a:pPr lvl="1" algn="l">
              <a:buFont typeface="Times New Roman" charset="0"/>
              <a:buChar char="–"/>
            </a:pPr>
            <a:r>
              <a:rPr lang="en-US" sz="2400" dirty="0">
                <a:latin typeface="Arial"/>
                <a:cs typeface="Arial"/>
              </a:rPr>
              <a:t>  pulse, sine wave, square wave</a:t>
            </a:r>
          </a:p>
          <a:p>
            <a:pPr lvl="1" algn="l">
              <a:buFont typeface="Times New Roman" charset="0"/>
              <a:buChar char="–"/>
            </a:pPr>
            <a:r>
              <a:rPr lang="en-US" sz="2400" dirty="0">
                <a:latin typeface="Arial"/>
                <a:cs typeface="Arial"/>
              </a:rPr>
              <a:t>  from data file</a:t>
            </a:r>
          </a:p>
          <a:p>
            <a:pPr lvl="1" algn="l">
              <a:buFont typeface="Times New Roman" charset="0"/>
              <a:buChar char="–"/>
            </a:pPr>
            <a:r>
              <a:rPr lang="en-US" sz="2400" dirty="0">
                <a:latin typeface="Arial"/>
                <a:cs typeface="Arial"/>
              </a:rPr>
              <a:t>  signal generator</a:t>
            </a:r>
          </a:p>
          <a:p>
            <a:pPr lvl="1" algn="l">
              <a:buFont typeface="Times New Roman" charset="0"/>
              <a:buChar char="–"/>
            </a:pPr>
            <a:r>
              <a:rPr lang="en-US" sz="2400" dirty="0">
                <a:latin typeface="Arial"/>
                <a:cs typeface="Arial"/>
              </a:rPr>
              <a:t>  </a:t>
            </a:r>
            <a:r>
              <a:rPr lang="en-US" sz="2400" dirty="0" smtClean="0">
                <a:latin typeface="Arial"/>
                <a:cs typeface="Arial"/>
              </a:rPr>
              <a:t>a clock </a:t>
            </a:r>
            <a:r>
              <a:rPr lang="en-US" sz="2400" dirty="0">
                <a:latin typeface="Arial"/>
                <a:cs typeface="Arial"/>
              </a:rPr>
              <a:t>to record time</a:t>
            </a:r>
          </a:p>
        </p:txBody>
      </p:sp>
      <p:sp>
        <p:nvSpPr>
          <p:cNvPr id="164867" name="Text Box 3"/>
          <p:cNvSpPr txBox="1">
            <a:spLocks noChangeArrowheads="1"/>
          </p:cNvSpPr>
          <p:nvPr/>
        </p:nvSpPr>
        <p:spPr bwMode="auto">
          <a:xfrm>
            <a:off x="374560" y="4359275"/>
            <a:ext cx="672491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sz="2400" dirty="0">
                <a:latin typeface="Arial"/>
                <a:cs typeface="Arial"/>
              </a:rPr>
              <a:t>Sinks:  for output </a:t>
            </a:r>
            <a:r>
              <a:rPr lang="en-US" sz="2400" dirty="0" smtClean="0">
                <a:latin typeface="Arial"/>
                <a:cs typeface="Arial"/>
              </a:rPr>
              <a:t>display or </a:t>
            </a:r>
            <a:r>
              <a:rPr lang="en-US" sz="2400" dirty="0">
                <a:latin typeface="Arial"/>
                <a:cs typeface="Arial"/>
              </a:rPr>
              <a:t>storage</a:t>
            </a:r>
          </a:p>
          <a:p>
            <a:pPr lvl="1" algn="l">
              <a:buFont typeface="Times New Roman" charset="0"/>
              <a:buChar char="–"/>
            </a:pPr>
            <a:r>
              <a:rPr lang="en-US" sz="2400" dirty="0">
                <a:latin typeface="Arial"/>
                <a:cs typeface="Arial"/>
              </a:rPr>
              <a:t>  export to workspace; you can give a name</a:t>
            </a:r>
          </a:p>
          <a:p>
            <a:pPr lvl="1" algn="l">
              <a:buFont typeface="Times New Roman" charset="0"/>
              <a:buNone/>
            </a:pPr>
            <a:r>
              <a:rPr lang="en-US" sz="2400" dirty="0">
                <a:latin typeface="Arial"/>
                <a:cs typeface="Arial"/>
              </a:rPr>
              <a:t>    to the variable, such as u, y, x, etc.</a:t>
            </a:r>
          </a:p>
          <a:p>
            <a:pPr lvl="1" algn="l">
              <a:buFont typeface="Times New Roman" charset="0"/>
              <a:buChar char="–"/>
            </a:pPr>
            <a:r>
              <a:rPr lang="en-US" sz="2400" dirty="0">
                <a:latin typeface="Arial"/>
                <a:cs typeface="Arial"/>
              </a:rPr>
              <a:t>  scope</a:t>
            </a:r>
          </a:p>
          <a:p>
            <a:pPr lvl="1" algn="l">
              <a:buFont typeface="Times New Roman" charset="0"/>
              <a:buChar char="–"/>
            </a:pPr>
            <a:r>
              <a:rPr lang="en-US" sz="2400" dirty="0">
                <a:latin typeface="Arial"/>
                <a:cs typeface="Arial"/>
              </a:rPr>
              <a:t>  digital display</a:t>
            </a:r>
          </a:p>
        </p:txBody>
      </p:sp>
      <p:pic>
        <p:nvPicPr>
          <p:cNvPr id="164869" name="Picture 5" descr="part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7933" y="977900"/>
            <a:ext cx="908050" cy="3073400"/>
          </a:xfrm>
          <a:prstGeom prst="rect">
            <a:avLst/>
          </a:prstGeom>
          <a:noFill/>
          <a:extLst>
            <a:ext uri="{909E8E84-426E-40dd-AFC4-6F175D3DCCD1}">
              <a14:hiddenFill xmlns:a14="http://schemas.microsoft.com/office/drawing/2010/main">
                <a:solidFill>
                  <a:srgbClr val="FFFFFF"/>
                </a:solidFill>
              </a14:hiddenFill>
            </a:ext>
          </a:extLst>
        </p:spPr>
      </p:pic>
      <p:pic>
        <p:nvPicPr>
          <p:cNvPr id="164870" name="Picture 6" descr="parts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1834" y="3630619"/>
            <a:ext cx="1393031" cy="32273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Many components blocks available </a:t>
            </a:r>
          </a:p>
        </p:txBody>
      </p:sp>
    </p:spTree>
    <p:extLst>
      <p:ext uri="{BB962C8B-B14F-4D97-AF65-F5344CB8AC3E}">
        <p14:creationId xmlns:p14="http://schemas.microsoft.com/office/powerpoint/2010/main" val="2961626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8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486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486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486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4867">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4867">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64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build="p" bldLvl="2"/>
      <p:bldP spid="164867" grpId="0" build="p" bldLvl="2"/>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5135" y="1536700"/>
            <a:ext cx="8115300" cy="4495800"/>
          </a:xfrm>
          <a:prstGeom prst="rect">
            <a:avLst/>
          </a:prstGeom>
        </p:spPr>
      </p:pic>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Save your model</a:t>
            </a:r>
          </a:p>
        </p:txBody>
      </p:sp>
    </p:spTree>
    <p:extLst>
      <p:ext uri="{BB962C8B-B14F-4D97-AF65-F5344CB8AC3E}">
        <p14:creationId xmlns:p14="http://schemas.microsoft.com/office/powerpoint/2010/main" val="1886821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9"/>
          <p:cNvSpPr txBox="1">
            <a:spLocks noChangeArrowheads="1"/>
          </p:cNvSpPr>
          <p:nvPr/>
        </p:nvSpPr>
        <p:spPr bwMode="auto">
          <a:xfrm>
            <a:off x="480483" y="6334780"/>
            <a:ext cx="8409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20000"/>
              </a:spcBef>
              <a:spcAft>
                <a:spcPct val="0"/>
              </a:spcAft>
              <a:defRPr sz="2800">
                <a:solidFill>
                  <a:schemeClr val="tx1"/>
                </a:solidFill>
                <a:latin typeface="Arial" charset="0"/>
                <a:ea typeface="ＭＳ Ｐゴシック" charset="0"/>
              </a:defRPr>
            </a:lvl6pPr>
            <a:lvl7pPr marL="2971800" indent="-228600" eaLnBrk="0" fontAlgn="base" hangingPunct="0">
              <a:spcBef>
                <a:spcPct val="20000"/>
              </a:spcBef>
              <a:spcAft>
                <a:spcPct val="0"/>
              </a:spcAft>
              <a:defRPr sz="2800">
                <a:solidFill>
                  <a:schemeClr val="tx1"/>
                </a:solidFill>
                <a:latin typeface="Arial" charset="0"/>
                <a:ea typeface="ＭＳ Ｐゴシック" charset="0"/>
              </a:defRPr>
            </a:lvl7pPr>
            <a:lvl8pPr marL="3429000" indent="-228600" eaLnBrk="0" fontAlgn="base" hangingPunct="0">
              <a:spcBef>
                <a:spcPct val="20000"/>
              </a:spcBef>
              <a:spcAft>
                <a:spcPct val="0"/>
              </a:spcAft>
              <a:defRPr sz="2800">
                <a:solidFill>
                  <a:schemeClr val="tx1"/>
                </a:solidFill>
                <a:latin typeface="Arial" charset="0"/>
                <a:ea typeface="ＭＳ Ｐゴシック" charset="0"/>
              </a:defRPr>
            </a:lvl8pPr>
            <a:lvl9pPr marL="3886200" indent="-228600" eaLnBrk="0" fontAlgn="base" hangingPunct="0">
              <a:spcBef>
                <a:spcPct val="20000"/>
              </a:spcBef>
              <a:spcAft>
                <a:spcPct val="0"/>
              </a:spcAft>
              <a:defRPr sz="2800">
                <a:solidFill>
                  <a:schemeClr val="tx1"/>
                </a:solidFill>
                <a:latin typeface="Arial" charset="0"/>
                <a:ea typeface="ＭＳ Ｐゴシック" charset="0"/>
              </a:defRPr>
            </a:lvl9pPr>
          </a:lstStyle>
          <a:p>
            <a:pPr eaLnBrk="1" hangingPunct="1"/>
            <a:r>
              <a:rPr lang="en-US" dirty="0" smtClean="0"/>
              <a:t>This is a first </a:t>
            </a:r>
            <a:r>
              <a:rPr lang="en-US" dirty="0"/>
              <a:t>order linear differential equation</a:t>
            </a:r>
          </a:p>
        </p:txBody>
      </p:sp>
      <p:pic>
        <p:nvPicPr>
          <p:cNvPr id="12" name="Picture 11"/>
          <p:cNvPicPr>
            <a:picLocks noChangeAspect="1"/>
          </p:cNvPicPr>
          <p:nvPr/>
        </p:nvPicPr>
        <p:blipFill>
          <a:blip r:embed="rId4"/>
          <a:stretch>
            <a:fillRect/>
          </a:stretch>
        </p:blipFill>
        <p:spPr>
          <a:xfrm>
            <a:off x="6099305" y="1456262"/>
            <a:ext cx="3450566" cy="3657600"/>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858378118"/>
              </p:ext>
            </p:extLst>
          </p:nvPr>
        </p:nvGraphicFramePr>
        <p:xfrm>
          <a:off x="315913" y="5117045"/>
          <a:ext cx="3171825" cy="1012825"/>
        </p:xfrm>
        <a:graphic>
          <a:graphicData uri="http://schemas.openxmlformats.org/presentationml/2006/ole">
            <mc:AlternateContent xmlns:mc="http://schemas.openxmlformats.org/markup-compatibility/2006">
              <mc:Choice xmlns:v="urn:schemas-microsoft-com:vml" Requires="v">
                <p:oleObj spid="_x0000_s1756" name="Equation" r:id="rId5" imgW="1231900" imgH="393700" progId="Equation.3">
                  <p:embed/>
                </p:oleObj>
              </mc:Choice>
              <mc:Fallback>
                <p:oleObj name="Equation" r:id="rId5" imgW="1231900" imgH="393700" progId="Equation.3">
                  <p:embed/>
                  <p:pic>
                    <p:nvPicPr>
                      <p:cNvPr id="0" name=""/>
                      <p:cNvPicPr/>
                      <p:nvPr/>
                    </p:nvPicPr>
                    <p:blipFill>
                      <a:blip r:embed="rId6"/>
                      <a:stretch>
                        <a:fillRect/>
                      </a:stretch>
                    </p:blipFill>
                    <p:spPr>
                      <a:xfrm>
                        <a:off x="315913" y="5117045"/>
                        <a:ext cx="3171825" cy="101282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529596289"/>
              </p:ext>
            </p:extLst>
          </p:nvPr>
        </p:nvGraphicFramePr>
        <p:xfrm>
          <a:off x="311811" y="1155700"/>
          <a:ext cx="2269465" cy="605190"/>
        </p:xfrm>
        <a:graphic>
          <a:graphicData uri="http://schemas.openxmlformats.org/presentationml/2006/ole">
            <mc:AlternateContent xmlns:mc="http://schemas.openxmlformats.org/markup-compatibility/2006">
              <mc:Choice xmlns:v="urn:schemas-microsoft-com:vml" Requires="v">
                <p:oleObj spid="_x0000_s1757" name="Equation" r:id="rId7" imgW="762000" imgH="203200" progId="Equation.3">
                  <p:embed/>
                </p:oleObj>
              </mc:Choice>
              <mc:Fallback>
                <p:oleObj name="Equation" r:id="rId7" imgW="762000" imgH="203200" progId="Equation.3">
                  <p:embed/>
                  <p:pic>
                    <p:nvPicPr>
                      <p:cNvPr id="0" name=""/>
                      <p:cNvPicPr/>
                      <p:nvPr/>
                    </p:nvPicPr>
                    <p:blipFill>
                      <a:blip r:embed="rId8"/>
                      <a:stretch>
                        <a:fillRect/>
                      </a:stretch>
                    </p:blipFill>
                    <p:spPr>
                      <a:xfrm>
                        <a:off x="311811" y="1155700"/>
                        <a:ext cx="2269465" cy="605190"/>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4185747004"/>
              </p:ext>
            </p:extLst>
          </p:nvPr>
        </p:nvGraphicFramePr>
        <p:xfrm>
          <a:off x="384704" y="2082800"/>
          <a:ext cx="1408155" cy="578908"/>
        </p:xfrm>
        <a:graphic>
          <a:graphicData uri="http://schemas.openxmlformats.org/presentationml/2006/ole">
            <mc:AlternateContent xmlns:mc="http://schemas.openxmlformats.org/markup-compatibility/2006">
              <mc:Choice xmlns:v="urn:schemas-microsoft-com:vml" Requires="v">
                <p:oleObj spid="_x0000_s1758" name="Equation" r:id="rId9" imgW="495300" imgH="203200" progId="Equation.3">
                  <p:embed/>
                </p:oleObj>
              </mc:Choice>
              <mc:Fallback>
                <p:oleObj name="Equation" r:id="rId9" imgW="495300" imgH="203200" progId="Equation.3">
                  <p:embed/>
                  <p:pic>
                    <p:nvPicPr>
                      <p:cNvPr id="0" name=""/>
                      <p:cNvPicPr/>
                      <p:nvPr/>
                    </p:nvPicPr>
                    <p:blipFill>
                      <a:blip r:embed="rId10"/>
                      <a:stretch>
                        <a:fillRect/>
                      </a:stretch>
                    </p:blipFill>
                    <p:spPr>
                      <a:xfrm>
                        <a:off x="384704" y="2082800"/>
                        <a:ext cx="1408155" cy="578908"/>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1653406541"/>
              </p:ext>
            </p:extLst>
          </p:nvPr>
        </p:nvGraphicFramePr>
        <p:xfrm>
          <a:off x="301625" y="2790296"/>
          <a:ext cx="2681288" cy="1039812"/>
        </p:xfrm>
        <a:graphic>
          <a:graphicData uri="http://schemas.openxmlformats.org/presentationml/2006/ole">
            <mc:AlternateContent xmlns:mc="http://schemas.openxmlformats.org/markup-compatibility/2006">
              <mc:Choice xmlns:v="urn:schemas-microsoft-com:vml" Requires="v">
                <p:oleObj spid="_x0000_s1759" name="Equation" r:id="rId11" imgW="1016000" imgH="393700" progId="Equation.3">
                  <p:embed/>
                </p:oleObj>
              </mc:Choice>
              <mc:Fallback>
                <p:oleObj name="Equation" r:id="rId11" imgW="1016000" imgH="393700" progId="Equation.3">
                  <p:embed/>
                  <p:pic>
                    <p:nvPicPr>
                      <p:cNvPr id="0" name=""/>
                      <p:cNvPicPr/>
                      <p:nvPr/>
                    </p:nvPicPr>
                    <p:blipFill>
                      <a:blip r:embed="rId12"/>
                      <a:stretch>
                        <a:fillRect/>
                      </a:stretch>
                    </p:blipFill>
                    <p:spPr>
                      <a:xfrm>
                        <a:off x="301625" y="2790296"/>
                        <a:ext cx="2681288" cy="1039812"/>
                      </a:xfrm>
                      <a:prstGeom prst="rect">
                        <a:avLst/>
                      </a:prstGeom>
                    </p:spPr>
                  </p:pic>
                </p:oleObj>
              </mc:Fallback>
            </mc:AlternateContent>
          </a:graphicData>
        </a:graphic>
      </p:graphicFrame>
      <p:sp>
        <p:nvSpPr>
          <p:cNvPr id="17" name="Rectangle 16"/>
          <p:cNvSpPr/>
          <p:nvPr/>
        </p:nvSpPr>
        <p:spPr>
          <a:xfrm>
            <a:off x="3361743" y="1313934"/>
            <a:ext cx="2132653" cy="369332"/>
          </a:xfrm>
          <a:prstGeom prst="rect">
            <a:avLst/>
          </a:prstGeom>
        </p:spPr>
        <p:txBody>
          <a:bodyPr wrap="none">
            <a:spAutoFit/>
          </a:bodyPr>
          <a:lstStyle/>
          <a:p>
            <a:r>
              <a:rPr lang="en-US" dirty="0" smtClean="0"/>
              <a:t>Adding up voltages</a:t>
            </a:r>
            <a:endParaRPr lang="en-US" dirty="0"/>
          </a:p>
        </p:txBody>
      </p:sp>
      <p:sp>
        <p:nvSpPr>
          <p:cNvPr id="18" name="Rectangle 17"/>
          <p:cNvSpPr/>
          <p:nvPr/>
        </p:nvSpPr>
        <p:spPr>
          <a:xfrm>
            <a:off x="3853981" y="2143668"/>
            <a:ext cx="1182047" cy="369332"/>
          </a:xfrm>
          <a:prstGeom prst="rect">
            <a:avLst/>
          </a:prstGeom>
        </p:spPr>
        <p:txBody>
          <a:bodyPr wrap="none">
            <a:spAutoFit/>
          </a:bodyPr>
          <a:lstStyle/>
          <a:p>
            <a:r>
              <a:rPr lang="en-US" dirty="0" smtClean="0"/>
              <a:t>Ohms law</a:t>
            </a:r>
            <a:endParaRPr lang="en-US" dirty="0"/>
          </a:p>
        </p:txBody>
      </p:sp>
      <p:sp>
        <p:nvSpPr>
          <p:cNvPr id="19" name="Rectangle 18"/>
          <p:cNvSpPr/>
          <p:nvPr/>
        </p:nvSpPr>
        <p:spPr>
          <a:xfrm>
            <a:off x="3231219" y="3024203"/>
            <a:ext cx="2732389" cy="646331"/>
          </a:xfrm>
          <a:prstGeom prst="rect">
            <a:avLst/>
          </a:prstGeom>
        </p:spPr>
        <p:txBody>
          <a:bodyPr wrap="none">
            <a:spAutoFit/>
          </a:bodyPr>
          <a:lstStyle/>
          <a:p>
            <a:r>
              <a:rPr lang="en-US" dirty="0" smtClean="0"/>
              <a:t>Current proportional to </a:t>
            </a:r>
          </a:p>
          <a:p>
            <a:r>
              <a:rPr lang="en-US" dirty="0" smtClean="0"/>
              <a:t>rate of change of charge</a:t>
            </a:r>
            <a:endParaRPr lang="en-US" dirty="0"/>
          </a:p>
        </p:txBody>
      </p:sp>
      <p:graphicFrame>
        <p:nvGraphicFramePr>
          <p:cNvPr id="20" name="Object 19"/>
          <p:cNvGraphicFramePr>
            <a:graphicFrameLocks noChangeAspect="1"/>
          </p:cNvGraphicFramePr>
          <p:nvPr>
            <p:extLst>
              <p:ext uri="{D42A27DB-BD31-4B8C-83A1-F6EECF244321}">
                <p14:modId xmlns:p14="http://schemas.microsoft.com/office/powerpoint/2010/main" val="1739167302"/>
              </p:ext>
            </p:extLst>
          </p:nvPr>
        </p:nvGraphicFramePr>
        <p:xfrm>
          <a:off x="411693" y="3931711"/>
          <a:ext cx="2843213" cy="1012825"/>
        </p:xfrm>
        <a:graphic>
          <a:graphicData uri="http://schemas.openxmlformats.org/presentationml/2006/ole">
            <mc:AlternateContent xmlns:mc="http://schemas.openxmlformats.org/markup-compatibility/2006">
              <mc:Choice xmlns:v="urn:schemas-microsoft-com:vml" Requires="v">
                <p:oleObj spid="_x0000_s1760" name="Equation" r:id="rId13" imgW="1104900" imgH="393700" progId="Equation.3">
                  <p:embed/>
                </p:oleObj>
              </mc:Choice>
              <mc:Fallback>
                <p:oleObj name="Equation" r:id="rId13" imgW="1104900" imgH="393700" progId="Equation.3">
                  <p:embed/>
                  <p:pic>
                    <p:nvPicPr>
                      <p:cNvPr id="0" name=""/>
                      <p:cNvPicPr/>
                      <p:nvPr/>
                    </p:nvPicPr>
                    <p:blipFill>
                      <a:blip r:embed="rId14"/>
                      <a:stretch>
                        <a:fillRect/>
                      </a:stretch>
                    </p:blipFill>
                    <p:spPr>
                      <a:xfrm>
                        <a:off x="411693" y="3931711"/>
                        <a:ext cx="2843213" cy="1012825"/>
                      </a:xfrm>
                      <a:prstGeom prst="rect">
                        <a:avLst/>
                      </a:prstGeom>
                    </p:spPr>
                  </p:pic>
                </p:oleObj>
              </mc:Fallback>
            </mc:AlternateContent>
          </a:graphicData>
        </a:graphic>
      </p:graphicFrame>
      <p:sp>
        <p:nvSpPr>
          <p:cNvPr id="21" name="Rectangle 20"/>
          <p:cNvSpPr/>
          <p:nvPr/>
        </p:nvSpPr>
        <p:spPr>
          <a:xfrm>
            <a:off x="3457690" y="4260336"/>
            <a:ext cx="2313329" cy="646331"/>
          </a:xfrm>
          <a:prstGeom prst="rect">
            <a:avLst/>
          </a:prstGeom>
        </p:spPr>
        <p:txBody>
          <a:bodyPr wrap="none">
            <a:spAutoFit/>
          </a:bodyPr>
          <a:lstStyle/>
          <a:p>
            <a:r>
              <a:rPr lang="en-US" dirty="0" smtClean="0"/>
              <a:t>Substitute I</a:t>
            </a:r>
            <a:r>
              <a:rPr lang="en-US" dirty="0"/>
              <a:t> </a:t>
            </a:r>
            <a:r>
              <a:rPr lang="en-US" dirty="0" smtClean="0"/>
              <a:t>from </a:t>
            </a:r>
          </a:p>
          <a:p>
            <a:r>
              <a:rPr lang="en-US" dirty="0" smtClean="0"/>
              <a:t>capacitor expression</a:t>
            </a:r>
            <a:endParaRPr lang="en-US" dirty="0"/>
          </a:p>
        </p:txBody>
      </p:sp>
      <p:sp>
        <p:nvSpPr>
          <p:cNvPr id="22" name="Rectangle 21"/>
          <p:cNvSpPr/>
          <p:nvPr/>
        </p:nvSpPr>
        <p:spPr>
          <a:xfrm>
            <a:off x="3818791" y="5310201"/>
            <a:ext cx="1354044" cy="369332"/>
          </a:xfrm>
          <a:prstGeom prst="rect">
            <a:avLst/>
          </a:prstGeom>
        </p:spPr>
        <p:txBody>
          <a:bodyPr wrap="none">
            <a:spAutoFit/>
          </a:bodyPr>
          <a:lstStyle/>
          <a:p>
            <a:r>
              <a:rPr lang="en-US" dirty="0" smtClean="0"/>
              <a:t>Rearranged</a:t>
            </a:r>
            <a:endParaRPr lang="en-US" dirty="0"/>
          </a:p>
        </p:txBody>
      </p:sp>
      <p:sp>
        <p:nvSpPr>
          <p:cNvPr id="23"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ea typeface="Arial" charset="0"/>
                <a:cs typeface="Arial" charset="0"/>
              </a:rPr>
              <a:t>Voltages </a:t>
            </a:r>
            <a:r>
              <a:rPr lang="en-US" sz="3200" b="1" dirty="0">
                <a:latin typeface="Arial" charset="0"/>
                <a:ea typeface="Arial" charset="0"/>
                <a:cs typeface="Arial" charset="0"/>
              </a:rPr>
              <a:t>in an RC circuit</a:t>
            </a:r>
          </a:p>
        </p:txBody>
      </p:sp>
      <p:cxnSp>
        <p:nvCxnSpPr>
          <p:cNvPr id="3" name="Straight Arrow Connector 2"/>
          <p:cNvCxnSpPr/>
          <p:nvPr/>
        </p:nvCxnSpPr>
        <p:spPr>
          <a:xfrm flipH="1">
            <a:off x="1989349" y="3551215"/>
            <a:ext cx="348417" cy="427045"/>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2005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P spid="18" grpId="0"/>
      <p:bldP spid="19" grpId="0"/>
      <p:bldP spid="21"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br>
              <a:rPr lang="en-GB" sz="3600" b="1" dirty="0" smtClean="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a:t>
            </a:r>
            <a:r>
              <a:rPr lang="en-GB" sz="3600" dirty="0"/>
              <a:t>1</a:t>
            </a:r>
            <a:r>
              <a:rPr lang="en-GB" sz="3600" dirty="0" smtClean="0"/>
              <a:t/>
            </a:r>
            <a:br>
              <a:rPr lang="en-GB" sz="3600" dirty="0" smtClean="0"/>
            </a:br>
            <a:r>
              <a:rPr lang="en-GB" sz="3600" dirty="0" smtClean="0"/>
              <a:t/>
            </a:r>
            <a:br>
              <a:rPr lang="en-GB" sz="3600" dirty="0" smtClean="0"/>
            </a:br>
            <a:r>
              <a:rPr lang="en-GB" sz="3600" dirty="0" smtClean="0"/>
              <a:t>Simulink 2</a:t>
            </a:r>
            <a:r>
              <a:rPr lang="en-GB" sz="3600" baseline="30000" dirty="0" smtClean="0"/>
              <a:t>nd</a:t>
            </a:r>
            <a:r>
              <a:rPr lang="en-GB" sz="3600" dirty="0" smtClean="0"/>
              <a:t> order differential equation</a:t>
            </a:r>
            <a:endParaRPr lang="en-GB" sz="3600" dirty="0"/>
          </a:p>
        </p:txBody>
      </p:sp>
    </p:spTree>
    <p:extLst>
      <p:ext uri="{BB962C8B-B14F-4D97-AF65-F5344CB8AC3E}">
        <p14:creationId xmlns:p14="http://schemas.microsoft.com/office/powerpoint/2010/main" val="206664580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ChangeArrowheads="1"/>
          </p:cNvSpPr>
          <p:nvPr>
            <p:ph type="body" idx="1"/>
          </p:nvPr>
        </p:nvSpPr>
        <p:spPr>
          <a:xfrm>
            <a:off x="779582" y="1456127"/>
            <a:ext cx="8420100" cy="4191000"/>
          </a:xfrm>
        </p:spPr>
        <p:txBody>
          <a:bodyPr/>
          <a:lstStyle/>
          <a:p>
            <a:r>
              <a:rPr lang="en-US" dirty="0"/>
              <a:t>Build a Simulink model that solves the following differential equation</a:t>
            </a:r>
          </a:p>
          <a:p>
            <a:pPr lvl="1"/>
            <a:r>
              <a:rPr lang="en-US" dirty="0"/>
              <a:t>2nd-order mass-spring-damper system</a:t>
            </a:r>
          </a:p>
          <a:p>
            <a:pPr lvl="1"/>
            <a:r>
              <a:rPr lang="en-US" dirty="0"/>
              <a:t>zero </a:t>
            </a:r>
            <a:r>
              <a:rPr lang="en-US" smtClean="0"/>
              <a:t>initial conditions</a:t>
            </a:r>
            <a:endParaRPr lang="en-US" dirty="0"/>
          </a:p>
          <a:p>
            <a:pPr lvl="1"/>
            <a:r>
              <a:rPr lang="en-US" dirty="0"/>
              <a:t>input </a:t>
            </a:r>
            <a:r>
              <a:rPr lang="en-US" i="1" dirty="0">
                <a:latin typeface="Times New Roman" charset="0"/>
              </a:rPr>
              <a:t>f(t)</a:t>
            </a:r>
            <a:r>
              <a:rPr lang="en-US" dirty="0"/>
              <a:t> is a step with magnitude 3</a:t>
            </a:r>
          </a:p>
          <a:p>
            <a:pPr lvl="1"/>
            <a:r>
              <a:rPr lang="en-US" sz="2400" dirty="0">
                <a:latin typeface="Arial"/>
                <a:cs typeface="Arial"/>
              </a:rPr>
              <a:t>parameters</a:t>
            </a:r>
            <a:r>
              <a:rPr lang="en-US" dirty="0"/>
              <a:t>: </a:t>
            </a:r>
            <a:r>
              <a:rPr lang="en-US" i="1" dirty="0">
                <a:latin typeface="Times New Roman" charset="0"/>
              </a:rPr>
              <a:t>m</a:t>
            </a:r>
            <a:r>
              <a:rPr lang="en-US" dirty="0">
                <a:latin typeface="Times New Roman" charset="0"/>
              </a:rPr>
              <a:t> = 0.25, </a:t>
            </a:r>
            <a:r>
              <a:rPr lang="en-US" i="1" dirty="0">
                <a:latin typeface="Times New Roman" charset="0"/>
              </a:rPr>
              <a:t>c</a:t>
            </a:r>
            <a:r>
              <a:rPr lang="en-US" dirty="0">
                <a:latin typeface="Times New Roman" charset="0"/>
              </a:rPr>
              <a:t> = 0.5, </a:t>
            </a:r>
            <a:r>
              <a:rPr lang="en-US" i="1" dirty="0">
                <a:latin typeface="Times New Roman" charset="0"/>
              </a:rPr>
              <a:t>k</a:t>
            </a:r>
            <a:r>
              <a:rPr lang="en-US" dirty="0">
                <a:latin typeface="Times New Roman" charset="0"/>
              </a:rPr>
              <a:t> = 1</a:t>
            </a:r>
          </a:p>
        </p:txBody>
      </p:sp>
      <p:graphicFrame>
        <p:nvGraphicFramePr>
          <p:cNvPr id="35853" name="Object 13"/>
          <p:cNvGraphicFramePr>
            <a:graphicFrameLocks noChangeAspect="1"/>
          </p:cNvGraphicFramePr>
          <p:nvPr/>
        </p:nvGraphicFramePr>
        <p:xfrm>
          <a:off x="2889250" y="5410203"/>
          <a:ext cx="3797300" cy="517525"/>
        </p:xfrm>
        <a:graphic>
          <a:graphicData uri="http://schemas.openxmlformats.org/presentationml/2006/ole">
            <mc:AlternateContent xmlns:mc="http://schemas.openxmlformats.org/markup-compatibility/2006">
              <mc:Choice xmlns:v="urn:schemas-microsoft-com:vml" Requires="v">
                <p:oleObj spid="_x0000_s26719" name="Equation" r:id="rId3" imgW="2323800" imgH="342720" progId="Equation.3">
                  <p:embed/>
                </p:oleObj>
              </mc:Choice>
              <mc:Fallback>
                <p:oleObj name="Equation" r:id="rId3" imgW="23238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9250" y="5410203"/>
                        <a:ext cx="37973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Mass</a:t>
            </a:r>
            <a:r>
              <a:rPr lang="en-US" sz="3600" b="1" dirty="0"/>
              <a:t>-spring-damper system</a:t>
            </a:r>
          </a:p>
        </p:txBody>
      </p:sp>
    </p:spTree>
    <p:extLst>
      <p:ext uri="{BB962C8B-B14F-4D97-AF65-F5344CB8AC3E}">
        <p14:creationId xmlns:p14="http://schemas.microsoft.com/office/powerpoint/2010/main" val="1269601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8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8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bldLvl="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1027"/>
          <p:cNvSpPr>
            <a:spLocks noGrp="1" noChangeArrowheads="1"/>
          </p:cNvSpPr>
          <p:nvPr>
            <p:ph type="body" idx="1"/>
          </p:nvPr>
        </p:nvSpPr>
        <p:spPr>
          <a:xfrm>
            <a:off x="495300" y="1600207"/>
            <a:ext cx="8915400" cy="2210012"/>
          </a:xfrm>
        </p:spPr>
        <p:txBody>
          <a:bodyPr/>
          <a:lstStyle/>
          <a:p>
            <a:pPr marL="457200" lvl="1" indent="0">
              <a:buNone/>
            </a:pPr>
            <a:r>
              <a:rPr lang="en-US" dirty="0" smtClean="0"/>
              <a:t>The </a:t>
            </a:r>
            <a:r>
              <a:rPr lang="en-US" dirty="0"/>
              <a:t>simulation diagram for solving the ODE is created step by step.</a:t>
            </a:r>
          </a:p>
          <a:p>
            <a:pPr marL="457200" lvl="1" indent="0">
              <a:buNone/>
            </a:pPr>
            <a:r>
              <a:rPr lang="en-US" dirty="0"/>
              <a:t>After each </a:t>
            </a:r>
            <a:r>
              <a:rPr lang="en-US" sz="2400" dirty="0">
                <a:latin typeface="Arial"/>
                <a:cs typeface="Arial"/>
              </a:rPr>
              <a:t>step</a:t>
            </a:r>
            <a:r>
              <a:rPr lang="en-US" dirty="0"/>
              <a:t>, elements are added to the Simulink model</a:t>
            </a:r>
            <a:r>
              <a:rPr lang="en-US" dirty="0" smtClean="0"/>
              <a:t>.</a:t>
            </a:r>
            <a:endParaRPr lang="en-US" dirty="0"/>
          </a:p>
        </p:txBody>
      </p:sp>
      <p:graphicFrame>
        <p:nvGraphicFramePr>
          <p:cNvPr id="62469" name="Object 1029"/>
          <p:cNvGraphicFramePr>
            <a:graphicFrameLocks noChangeAspect="1"/>
          </p:cNvGraphicFramePr>
          <p:nvPr>
            <p:extLst/>
          </p:nvPr>
        </p:nvGraphicFramePr>
        <p:xfrm>
          <a:off x="3121764" y="4591591"/>
          <a:ext cx="3797300" cy="517525"/>
        </p:xfrm>
        <a:graphic>
          <a:graphicData uri="http://schemas.openxmlformats.org/presentationml/2006/ole">
            <mc:AlternateContent xmlns:mc="http://schemas.openxmlformats.org/markup-compatibility/2006">
              <mc:Choice xmlns:v="urn:schemas-microsoft-com:vml" Requires="v">
                <p:oleObj spid="_x0000_s27743" name="Equation" r:id="rId3" imgW="2323800" imgH="342720" progId="Equation.3">
                  <p:embed/>
                </p:oleObj>
              </mc:Choice>
              <mc:Fallback>
                <p:oleObj name="Equation" r:id="rId3" imgW="2323800" imgH="3427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1764" y="4591591"/>
                        <a:ext cx="379730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5"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799851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bldLvl="2"/>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8" name="Object 4"/>
          <p:cNvGraphicFramePr>
            <a:graphicFrameLocks noChangeAspect="1"/>
          </p:cNvGraphicFramePr>
          <p:nvPr>
            <p:extLst/>
          </p:nvPr>
        </p:nvGraphicFramePr>
        <p:xfrm>
          <a:off x="2715205" y="2347230"/>
          <a:ext cx="3645322" cy="578157"/>
        </p:xfrm>
        <a:graphic>
          <a:graphicData uri="http://schemas.openxmlformats.org/presentationml/2006/ole">
            <mc:AlternateContent xmlns:mc="http://schemas.openxmlformats.org/markup-compatibility/2006">
              <mc:Choice xmlns:v="urn:schemas-microsoft-com:vml" Requires="v">
                <p:oleObj spid="_x0000_s28850" name="Equation" r:id="rId3" imgW="1181100" imgH="203200" progId="Equation.DSMT4">
                  <p:embed/>
                </p:oleObj>
              </mc:Choice>
              <mc:Fallback>
                <p:oleObj name="Equation" r:id="rId3" imgW="1181100" imgH="203200" progId="Equation.DSMT4">
                  <p:embed/>
                  <p:pic>
                    <p:nvPicPr>
                      <p:cNvPr id="0" name=""/>
                      <p:cNvPicPr>
                        <a:picLocks noChangeAspect="1" noChangeArrowheads="1"/>
                      </p:cNvPicPr>
                      <p:nvPr/>
                    </p:nvPicPr>
                    <p:blipFill>
                      <a:blip r:embed="rId4"/>
                      <a:srcRect/>
                      <a:stretch>
                        <a:fillRect/>
                      </a:stretch>
                    </p:blipFill>
                    <p:spPr bwMode="auto">
                      <a:xfrm>
                        <a:off x="2715205" y="2347230"/>
                        <a:ext cx="3645322" cy="578157"/>
                      </a:xfrm>
                      <a:prstGeom prst="rect">
                        <a:avLst/>
                      </a:prstGeom>
                      <a:noFill/>
                      <a:ln>
                        <a:noFill/>
                      </a:ln>
                      <a:effectLst/>
                      <a:extLst/>
                    </p:spPr>
                  </p:pic>
                </p:oleObj>
              </mc:Fallback>
            </mc:AlternateContent>
          </a:graphicData>
        </a:graphic>
      </p:graphicFrame>
      <p:grpSp>
        <p:nvGrpSpPr>
          <p:cNvPr id="4" name="Group 3"/>
          <p:cNvGrpSpPr/>
          <p:nvPr/>
        </p:nvGrpSpPr>
        <p:grpSpPr>
          <a:xfrm>
            <a:off x="1475241" y="4318385"/>
            <a:ext cx="2393950" cy="1920876"/>
            <a:chOff x="3879850" y="4724400"/>
            <a:chExt cx="2393950" cy="1920876"/>
          </a:xfrm>
        </p:grpSpPr>
        <p:sp>
          <p:nvSpPr>
            <p:cNvPr id="36873" name="Rectangle 9"/>
            <p:cNvSpPr>
              <a:spLocks noChangeArrowheads="1"/>
            </p:cNvSpPr>
            <p:nvPr/>
          </p:nvSpPr>
          <p:spPr bwMode="auto">
            <a:xfrm>
              <a:off x="4375150" y="4724400"/>
              <a:ext cx="660400" cy="1219200"/>
            </a:xfrm>
            <a:prstGeom prst="rect">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874" name="Line 10"/>
            <p:cNvSpPr>
              <a:spLocks noChangeShapeType="1"/>
            </p:cNvSpPr>
            <p:nvPr/>
          </p:nvSpPr>
          <p:spPr bwMode="auto">
            <a:xfrm>
              <a:off x="5035550" y="5334000"/>
              <a:ext cx="123825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6875" name="Object 11"/>
            <p:cNvGraphicFramePr>
              <a:graphicFrameLocks noChangeAspect="1"/>
            </p:cNvGraphicFramePr>
            <p:nvPr>
              <p:extLst/>
            </p:nvPr>
          </p:nvGraphicFramePr>
          <p:xfrm>
            <a:off x="5365750" y="4953000"/>
            <a:ext cx="426508" cy="254000"/>
          </p:xfrm>
          <a:graphic>
            <a:graphicData uri="http://schemas.openxmlformats.org/presentationml/2006/ole">
              <mc:AlternateContent xmlns:mc="http://schemas.openxmlformats.org/markup-compatibility/2006">
                <mc:Choice xmlns:v="urn:schemas-microsoft-com:vml" Requires="v">
                  <p:oleObj spid="_x0000_s28851" name="Equation" r:id="rId5" imgW="393480" imgH="253800" progId="Equation.3">
                    <p:embed/>
                  </p:oleObj>
                </mc:Choice>
                <mc:Fallback>
                  <p:oleObj name="Equation" r:id="rId5" imgW="3934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5750" y="4953000"/>
                          <a:ext cx="426508"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6876" name="Text Box 12"/>
            <p:cNvSpPr txBox="1">
              <a:spLocks noChangeArrowheads="1"/>
            </p:cNvSpPr>
            <p:nvPr/>
          </p:nvSpPr>
          <p:spPr bwMode="auto">
            <a:xfrm>
              <a:off x="3879850" y="5943601"/>
              <a:ext cx="165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0" dirty="0"/>
                <a:t>summing block</a:t>
              </a:r>
            </a:p>
          </p:txBody>
        </p:sp>
      </p:grpSp>
      <p:sp>
        <p:nvSpPr>
          <p:cNvPr id="2" name="Rectangle 1"/>
          <p:cNvSpPr/>
          <p:nvPr/>
        </p:nvSpPr>
        <p:spPr>
          <a:xfrm>
            <a:off x="1" y="1575475"/>
            <a:ext cx="9643355" cy="461665"/>
          </a:xfrm>
          <a:prstGeom prst="rect">
            <a:avLst/>
          </a:prstGeom>
        </p:spPr>
        <p:txBody>
          <a:bodyPr wrap="square">
            <a:spAutoFit/>
          </a:bodyPr>
          <a:lstStyle/>
          <a:p>
            <a:pPr marL="285750" indent="-285750" algn="l">
              <a:buFont typeface="Arial"/>
              <a:buChar char="•"/>
            </a:pPr>
            <a:r>
              <a:rPr lang="en-US" sz="2400" dirty="0">
                <a:latin typeface="Arial"/>
                <a:cs typeface="Arial"/>
              </a:rPr>
              <a:t>First, solve for the term with highest-order derivative</a:t>
            </a:r>
          </a:p>
        </p:txBody>
      </p:sp>
      <p:sp>
        <p:nvSpPr>
          <p:cNvPr id="3" name="Rectangle 2"/>
          <p:cNvSpPr/>
          <p:nvPr/>
        </p:nvSpPr>
        <p:spPr>
          <a:xfrm>
            <a:off x="203844" y="3543082"/>
            <a:ext cx="9219989" cy="830997"/>
          </a:xfrm>
          <a:prstGeom prst="rect">
            <a:avLst/>
          </a:prstGeom>
        </p:spPr>
        <p:txBody>
          <a:bodyPr wrap="square">
            <a:spAutoFit/>
          </a:bodyPr>
          <a:lstStyle/>
          <a:p>
            <a:pPr marL="285750" indent="-285750" algn="l">
              <a:buFont typeface="Arial"/>
              <a:buChar char="•"/>
            </a:pPr>
            <a:r>
              <a:rPr lang="en-US" sz="2400" dirty="0">
                <a:latin typeface="Arial"/>
                <a:cs typeface="Arial"/>
              </a:rPr>
              <a:t>Make the left-hand side of this equation the output of a summing block</a:t>
            </a:r>
          </a:p>
        </p:txBody>
      </p:sp>
      <p:sp>
        <p:nvSpPr>
          <p:cNvPr id="13"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2011963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1" name="Picture 1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901" y="1879960"/>
            <a:ext cx="4932363"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94" name="Text Box 1034"/>
          <p:cNvSpPr txBox="1">
            <a:spLocks noChangeArrowheads="1"/>
          </p:cNvSpPr>
          <p:nvPr/>
        </p:nvSpPr>
        <p:spPr bwMode="auto">
          <a:xfrm>
            <a:off x="4457700" y="2870560"/>
            <a:ext cx="3632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pPr>
            <a:endParaRPr lang="en-US"/>
          </a:p>
        </p:txBody>
      </p:sp>
      <p:sp>
        <p:nvSpPr>
          <p:cNvPr id="41995" name="Text Box 1035"/>
          <p:cNvSpPr txBox="1">
            <a:spLocks noChangeArrowheads="1"/>
          </p:cNvSpPr>
          <p:nvPr/>
        </p:nvSpPr>
        <p:spPr bwMode="auto">
          <a:xfrm>
            <a:off x="3054350" y="889362"/>
            <a:ext cx="46228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Drag a </a:t>
            </a:r>
            <a:r>
              <a:rPr lang="en-US" sz="2400" b="0" i="1" dirty="0">
                <a:latin typeface="Arial"/>
                <a:cs typeface="Arial"/>
              </a:rPr>
              <a:t>Sum</a:t>
            </a:r>
            <a:r>
              <a:rPr lang="en-US" sz="2400" b="0" dirty="0">
                <a:latin typeface="Arial"/>
                <a:cs typeface="Arial"/>
              </a:rPr>
              <a:t> block from the </a:t>
            </a:r>
            <a:r>
              <a:rPr lang="en-US" sz="2400" b="0" i="1" dirty="0">
                <a:latin typeface="Arial"/>
                <a:cs typeface="Arial"/>
              </a:rPr>
              <a:t>Math</a:t>
            </a:r>
            <a:r>
              <a:rPr lang="en-US" sz="2400" b="0" dirty="0">
                <a:latin typeface="Arial"/>
                <a:cs typeface="Arial"/>
              </a:rPr>
              <a:t> library</a:t>
            </a:r>
          </a:p>
        </p:txBody>
      </p:sp>
      <p:pic>
        <p:nvPicPr>
          <p:cNvPr id="41996" name="Picture 10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7900" y="3465512"/>
            <a:ext cx="5118100" cy="339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97" name="Text Box 1037"/>
          <p:cNvSpPr txBox="1">
            <a:spLocks noChangeArrowheads="1"/>
          </p:cNvSpPr>
          <p:nvPr/>
        </p:nvSpPr>
        <p:spPr bwMode="auto">
          <a:xfrm>
            <a:off x="247649" y="5597727"/>
            <a:ext cx="4378025" cy="1200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l"/>
            <a:r>
              <a:rPr lang="en-US" sz="2400" b="0" dirty="0">
                <a:latin typeface="Arial"/>
                <a:cs typeface="Arial"/>
              </a:rPr>
              <a:t>Double-click to change the block parameters to </a:t>
            </a:r>
            <a:r>
              <a:rPr lang="en-US" sz="2400" b="0" i="1" dirty="0">
                <a:latin typeface="Arial"/>
                <a:cs typeface="Arial"/>
              </a:rPr>
              <a:t>rectangular</a:t>
            </a:r>
            <a:r>
              <a:rPr lang="en-US" sz="2400" b="0" dirty="0">
                <a:latin typeface="Arial"/>
                <a:cs typeface="Arial"/>
              </a:rPr>
              <a:t> and </a:t>
            </a:r>
            <a:r>
              <a:rPr lang="en-US" sz="2400" b="0" i="1" dirty="0">
                <a:latin typeface="Arial"/>
                <a:cs typeface="Arial"/>
              </a:rPr>
              <a:t>+ - -</a:t>
            </a:r>
          </a:p>
        </p:txBody>
      </p:sp>
      <p:pic>
        <p:nvPicPr>
          <p:cNvPr id="42000" name="Picture 1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2" y="889360"/>
            <a:ext cx="2796381" cy="468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1990" name="Line 1030"/>
          <p:cNvSpPr>
            <a:spLocks noChangeShapeType="1"/>
          </p:cNvSpPr>
          <p:nvPr/>
        </p:nvSpPr>
        <p:spPr bwMode="auto">
          <a:xfrm flipV="1">
            <a:off x="1485900" y="3403960"/>
            <a:ext cx="2724150" cy="1371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795358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0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9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9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5" grpId="0"/>
      <p:bldP spid="41997" grpId="0"/>
      <p:bldP spid="4199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type="body" idx="1"/>
          </p:nvPr>
        </p:nvSpPr>
        <p:spPr>
          <a:xfrm>
            <a:off x="837031" y="1244247"/>
            <a:ext cx="8420100" cy="1876057"/>
          </a:xfrm>
        </p:spPr>
        <p:txBody>
          <a:bodyPr>
            <a:normAutofit/>
          </a:bodyPr>
          <a:lstStyle/>
          <a:p>
            <a:r>
              <a:rPr lang="en-US" sz="2400" dirty="0">
                <a:latin typeface="Arial"/>
                <a:cs typeface="Arial"/>
              </a:rPr>
              <a:t>Add a gain (multiplier) block to eliminate the coefficient and produce the highest-derivative alone</a:t>
            </a:r>
          </a:p>
        </p:txBody>
      </p:sp>
      <p:sp>
        <p:nvSpPr>
          <p:cNvPr id="37893" name="Rectangle 5"/>
          <p:cNvSpPr>
            <a:spLocks noChangeArrowheads="1"/>
          </p:cNvSpPr>
          <p:nvPr/>
        </p:nvSpPr>
        <p:spPr bwMode="auto">
          <a:xfrm>
            <a:off x="2889250" y="3810000"/>
            <a:ext cx="660400" cy="1219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4" name="Line 6"/>
          <p:cNvSpPr>
            <a:spLocks noChangeShapeType="1"/>
          </p:cNvSpPr>
          <p:nvPr/>
        </p:nvSpPr>
        <p:spPr bwMode="auto">
          <a:xfrm>
            <a:off x="3549650" y="4419600"/>
            <a:ext cx="123825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7895" name="Object 7"/>
          <p:cNvGraphicFramePr>
            <a:graphicFrameLocks noChangeAspect="1"/>
          </p:cNvGraphicFramePr>
          <p:nvPr/>
        </p:nvGraphicFramePr>
        <p:xfrm>
          <a:off x="3879850" y="4038600"/>
          <a:ext cx="426508" cy="254000"/>
        </p:xfrm>
        <a:graphic>
          <a:graphicData uri="http://schemas.openxmlformats.org/presentationml/2006/ole">
            <mc:AlternateContent xmlns:mc="http://schemas.openxmlformats.org/markup-compatibility/2006">
              <mc:Choice xmlns:v="urn:schemas-microsoft-com:vml" Requires="v">
                <p:oleObj spid="_x0000_s29957" name="Equation" r:id="rId3" imgW="393480" imgH="253800" progId="Equation.3">
                  <p:embed/>
                </p:oleObj>
              </mc:Choice>
              <mc:Fallback>
                <p:oleObj name="Equation" r:id="rId3" imgW="3934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850" y="4038600"/>
                        <a:ext cx="426508"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7897" name="AutoShape 9"/>
          <p:cNvSpPr>
            <a:spLocks noChangeArrowheads="1"/>
          </p:cNvSpPr>
          <p:nvPr/>
        </p:nvSpPr>
        <p:spPr bwMode="auto">
          <a:xfrm rot="5400000">
            <a:off x="4791075" y="3883025"/>
            <a:ext cx="1066800" cy="1073150"/>
          </a:xfrm>
          <a:prstGeom prst="triangle">
            <a:avLst>
              <a:gd name="adj" fmla="val 50000"/>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7898" name="Object 10"/>
          <p:cNvGraphicFramePr>
            <a:graphicFrameLocks noChangeAspect="1"/>
          </p:cNvGraphicFramePr>
          <p:nvPr/>
        </p:nvGraphicFramePr>
        <p:xfrm>
          <a:off x="4870450" y="4038600"/>
          <a:ext cx="316442" cy="723900"/>
        </p:xfrm>
        <a:graphic>
          <a:graphicData uri="http://schemas.openxmlformats.org/presentationml/2006/ole">
            <mc:AlternateContent xmlns:mc="http://schemas.openxmlformats.org/markup-compatibility/2006">
              <mc:Choice xmlns:v="urn:schemas-microsoft-com:vml" Requires="v">
                <p:oleObj spid="_x0000_s29958" name="Equation" r:id="rId5" imgW="291960" imgH="723600" progId="Equation.3">
                  <p:embed/>
                </p:oleObj>
              </mc:Choice>
              <mc:Fallback>
                <p:oleObj name="Equation" r:id="rId5" imgW="291960" imgH="72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0450" y="4038600"/>
                        <a:ext cx="316442"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7899" name="Line 11"/>
          <p:cNvSpPr>
            <a:spLocks noChangeShapeType="1"/>
          </p:cNvSpPr>
          <p:nvPr/>
        </p:nvSpPr>
        <p:spPr bwMode="auto">
          <a:xfrm>
            <a:off x="5861050" y="4419600"/>
            <a:ext cx="123825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7900" name="Object 12"/>
          <p:cNvGraphicFramePr>
            <a:graphicFrameLocks noChangeAspect="1"/>
          </p:cNvGraphicFramePr>
          <p:nvPr/>
        </p:nvGraphicFramePr>
        <p:xfrm>
          <a:off x="6356350" y="4114800"/>
          <a:ext cx="206375" cy="254000"/>
        </p:xfrm>
        <a:graphic>
          <a:graphicData uri="http://schemas.openxmlformats.org/presentationml/2006/ole">
            <mc:AlternateContent xmlns:mc="http://schemas.openxmlformats.org/markup-compatibility/2006">
              <mc:Choice xmlns:v="urn:schemas-microsoft-com:vml" Requires="v">
                <p:oleObj spid="_x0000_s29959" name="Equation" r:id="rId7" imgW="190440" imgH="253800" progId="Equation.3">
                  <p:embed/>
                </p:oleObj>
              </mc:Choice>
              <mc:Fallback>
                <p:oleObj name="Equation" r:id="rId7" imgW="1904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6350" y="4114800"/>
                        <a:ext cx="2063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7901" name="Text Box 13"/>
          <p:cNvSpPr txBox="1">
            <a:spLocks noChangeArrowheads="1"/>
          </p:cNvSpPr>
          <p:nvPr/>
        </p:nvSpPr>
        <p:spPr bwMode="auto">
          <a:xfrm>
            <a:off x="2393950" y="5029203"/>
            <a:ext cx="1651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0"/>
              <a:t>summing block</a:t>
            </a:r>
          </a:p>
        </p:txBody>
      </p:sp>
      <p:sp>
        <p:nvSpPr>
          <p:cNvPr id="1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164711570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Text Box 4"/>
          <p:cNvSpPr txBox="1">
            <a:spLocks noChangeArrowheads="1"/>
          </p:cNvSpPr>
          <p:nvPr/>
        </p:nvSpPr>
        <p:spPr bwMode="auto">
          <a:xfrm>
            <a:off x="4457700" y="2776480"/>
            <a:ext cx="3632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pPr>
            <a:endParaRPr lang="en-US"/>
          </a:p>
        </p:txBody>
      </p:sp>
      <p:sp>
        <p:nvSpPr>
          <p:cNvPr id="54277" name="Text Box 5"/>
          <p:cNvSpPr txBox="1">
            <a:spLocks noChangeArrowheads="1"/>
          </p:cNvSpPr>
          <p:nvPr/>
        </p:nvSpPr>
        <p:spPr bwMode="auto">
          <a:xfrm>
            <a:off x="3136900" y="795282"/>
            <a:ext cx="46228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Drag a </a:t>
            </a:r>
            <a:r>
              <a:rPr lang="en-US" sz="2400" b="0" i="1" dirty="0">
                <a:latin typeface="Arial"/>
                <a:cs typeface="Arial"/>
              </a:rPr>
              <a:t>Gain</a:t>
            </a:r>
            <a:r>
              <a:rPr lang="en-US" sz="2400" b="0" dirty="0">
                <a:latin typeface="Arial"/>
                <a:cs typeface="Arial"/>
              </a:rPr>
              <a:t> block from the </a:t>
            </a:r>
            <a:r>
              <a:rPr lang="en-US" sz="2400" b="0" i="1" dirty="0">
                <a:latin typeface="Arial"/>
                <a:cs typeface="Arial"/>
              </a:rPr>
              <a:t>Math</a:t>
            </a:r>
            <a:r>
              <a:rPr lang="en-US" sz="2400" b="0" dirty="0">
                <a:latin typeface="Arial"/>
                <a:cs typeface="Arial"/>
              </a:rPr>
              <a:t> library</a:t>
            </a:r>
          </a:p>
        </p:txBody>
      </p:sp>
      <p:sp>
        <p:nvSpPr>
          <p:cNvPr id="54280" name="Text Box 8"/>
          <p:cNvSpPr txBox="1">
            <a:spLocks noChangeArrowheads="1"/>
          </p:cNvSpPr>
          <p:nvPr/>
        </p:nvSpPr>
        <p:spPr bwMode="auto">
          <a:xfrm>
            <a:off x="247650" y="5595880"/>
            <a:ext cx="4127500" cy="1200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a:latin typeface="Arial"/>
                <a:cs typeface="Arial"/>
              </a:rPr>
              <a:t>Double-click to change the block parameters.</a:t>
            </a:r>
          </a:p>
          <a:p>
            <a:pPr algn="l"/>
            <a:r>
              <a:rPr lang="en-US" sz="2400" b="0">
                <a:latin typeface="Arial"/>
                <a:cs typeface="Arial"/>
              </a:rPr>
              <a:t>Add a title.</a:t>
            </a:r>
          </a:p>
        </p:txBody>
      </p:sp>
      <p:pic>
        <p:nvPicPr>
          <p:cNvPr id="542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2" y="795280"/>
            <a:ext cx="2796381" cy="468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428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451" y="1785880"/>
            <a:ext cx="4932363"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4278" name="Line 6"/>
          <p:cNvSpPr>
            <a:spLocks noChangeShapeType="1"/>
          </p:cNvSpPr>
          <p:nvPr/>
        </p:nvSpPr>
        <p:spPr bwMode="auto">
          <a:xfrm>
            <a:off x="1568450" y="2624080"/>
            <a:ext cx="34671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5428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0250" y="4356100"/>
            <a:ext cx="5365750" cy="250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4284" name="Text Box 12"/>
          <p:cNvSpPr txBox="1">
            <a:spLocks noChangeArrowheads="1"/>
          </p:cNvSpPr>
          <p:nvPr/>
        </p:nvSpPr>
        <p:spPr bwMode="auto">
          <a:xfrm>
            <a:off x="5287200" y="3690880"/>
            <a:ext cx="3785862" cy="46166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sz="2400" b="0" dirty="0">
                <a:latin typeface="Arial"/>
                <a:cs typeface="Arial"/>
              </a:rPr>
              <a:t>The gain is 4 since 1/m=4.</a:t>
            </a:r>
          </a:p>
        </p:txBody>
      </p:sp>
      <p:sp>
        <p:nvSpPr>
          <p:cNvPr id="10"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200936007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5700" y="3200402"/>
            <a:ext cx="7264400" cy="1920875"/>
            <a:chOff x="1155700" y="3200401"/>
            <a:chExt cx="7264400" cy="1920875"/>
          </a:xfrm>
        </p:grpSpPr>
        <p:sp>
          <p:nvSpPr>
            <p:cNvPr id="38918" name="Line 6"/>
            <p:cNvSpPr>
              <a:spLocks noChangeShapeType="1"/>
            </p:cNvSpPr>
            <p:nvPr/>
          </p:nvSpPr>
          <p:spPr bwMode="auto">
            <a:xfrm>
              <a:off x="2311400" y="3810000"/>
              <a:ext cx="123825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8919" name="Object 7"/>
            <p:cNvGraphicFramePr>
              <a:graphicFrameLocks noChangeAspect="1"/>
            </p:cNvGraphicFramePr>
            <p:nvPr>
              <p:extLst/>
            </p:nvPr>
          </p:nvGraphicFramePr>
          <p:xfrm>
            <a:off x="2641600" y="3429000"/>
            <a:ext cx="426508" cy="254000"/>
          </p:xfrm>
          <a:graphic>
            <a:graphicData uri="http://schemas.openxmlformats.org/presentationml/2006/ole">
              <mc:AlternateContent xmlns:mc="http://schemas.openxmlformats.org/markup-compatibility/2006">
                <mc:Choice xmlns:v="urn:schemas-microsoft-com:vml" Requires="v">
                  <p:oleObj spid="_x0000_s31313" name="Equation" r:id="rId3" imgW="393480" imgH="253800" progId="Equation.3">
                    <p:embed/>
                  </p:oleObj>
                </mc:Choice>
                <mc:Fallback>
                  <p:oleObj name="Equation" r:id="rId3" imgW="3934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600" y="3429000"/>
                          <a:ext cx="426508"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38935" name="Group 23"/>
            <p:cNvGrpSpPr>
              <a:grpSpLocks/>
            </p:cNvGrpSpPr>
            <p:nvPr/>
          </p:nvGrpSpPr>
          <p:grpSpPr bwMode="auto">
            <a:xfrm>
              <a:off x="3549650" y="3276600"/>
              <a:ext cx="1073150" cy="1066800"/>
              <a:chOff x="2064" y="2064"/>
              <a:chExt cx="624" cy="672"/>
            </a:xfrm>
          </p:grpSpPr>
          <p:sp>
            <p:nvSpPr>
              <p:cNvPr id="38920" name="AutoShape 8"/>
              <p:cNvSpPr>
                <a:spLocks noChangeArrowheads="1"/>
              </p:cNvSpPr>
              <p:nvPr/>
            </p:nvSpPr>
            <p:spPr bwMode="auto">
              <a:xfrm rot="5400000">
                <a:off x="2040" y="2088"/>
                <a:ext cx="672" cy="62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8921" name="Object 9"/>
              <p:cNvGraphicFramePr>
                <a:graphicFrameLocks noChangeAspect="1"/>
              </p:cNvGraphicFramePr>
              <p:nvPr/>
            </p:nvGraphicFramePr>
            <p:xfrm>
              <a:off x="2112" y="2160"/>
              <a:ext cx="184" cy="456"/>
            </p:xfrm>
            <a:graphic>
              <a:graphicData uri="http://schemas.openxmlformats.org/presentationml/2006/ole">
                <mc:AlternateContent xmlns:mc="http://schemas.openxmlformats.org/markup-compatibility/2006">
                  <mc:Choice xmlns:v="urn:schemas-microsoft-com:vml" Requires="v">
                    <p:oleObj spid="_x0000_s31314" name="Equation" r:id="rId5" imgW="291960" imgH="723600" progId="Equation.3">
                      <p:embed/>
                    </p:oleObj>
                  </mc:Choice>
                  <mc:Fallback>
                    <p:oleObj name="Equation" r:id="rId5" imgW="291960" imgH="72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2160"/>
                            <a:ext cx="184"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8940" name="Group 28"/>
            <p:cNvGrpSpPr>
              <a:grpSpLocks/>
            </p:cNvGrpSpPr>
            <p:nvPr/>
          </p:nvGrpSpPr>
          <p:grpSpPr bwMode="auto">
            <a:xfrm>
              <a:off x="1155700" y="3200401"/>
              <a:ext cx="1651000" cy="1920875"/>
              <a:chOff x="672" y="2016"/>
              <a:chExt cx="960" cy="1210"/>
            </a:xfrm>
          </p:grpSpPr>
          <p:sp>
            <p:nvSpPr>
              <p:cNvPr id="38917" name="Rectangle 5"/>
              <p:cNvSpPr>
                <a:spLocks noChangeArrowheads="1"/>
              </p:cNvSpPr>
              <p:nvPr/>
            </p:nvSpPr>
            <p:spPr bwMode="auto">
              <a:xfrm>
                <a:off x="960" y="2016"/>
                <a:ext cx="384"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924" name="Text Box 12"/>
              <p:cNvSpPr txBox="1">
                <a:spLocks noChangeArrowheads="1"/>
              </p:cNvSpPr>
              <p:nvPr/>
            </p:nvSpPr>
            <p:spPr bwMode="auto">
              <a:xfrm>
                <a:off x="672" y="2784"/>
                <a:ext cx="96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0"/>
                  <a:t>summing block</a:t>
                </a:r>
              </a:p>
            </p:txBody>
          </p:sp>
        </p:grpSp>
        <p:sp>
          <p:nvSpPr>
            <p:cNvPr id="38926" name="Line 14"/>
            <p:cNvSpPr>
              <a:spLocks noChangeShapeType="1"/>
            </p:cNvSpPr>
            <p:nvPr/>
          </p:nvSpPr>
          <p:spPr bwMode="auto">
            <a:xfrm>
              <a:off x="5861050" y="3810000"/>
              <a:ext cx="495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sp>
          <p:nvSpPr>
            <p:cNvPr id="38928" name="Line 16"/>
            <p:cNvSpPr>
              <a:spLocks noChangeShapeType="1"/>
            </p:cNvSpPr>
            <p:nvPr/>
          </p:nvSpPr>
          <p:spPr bwMode="auto">
            <a:xfrm>
              <a:off x="4622800" y="3810000"/>
              <a:ext cx="4953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nvGrpSpPr>
            <p:cNvPr id="38934" name="Group 22"/>
            <p:cNvGrpSpPr>
              <a:grpSpLocks/>
            </p:cNvGrpSpPr>
            <p:nvPr/>
          </p:nvGrpSpPr>
          <p:grpSpPr bwMode="auto">
            <a:xfrm>
              <a:off x="5118100" y="3352800"/>
              <a:ext cx="742950" cy="914400"/>
              <a:chOff x="2976" y="2112"/>
              <a:chExt cx="432" cy="576"/>
            </a:xfrm>
          </p:grpSpPr>
          <p:sp>
            <p:nvSpPr>
              <p:cNvPr id="38929" name="Rectangle 17"/>
              <p:cNvSpPr>
                <a:spLocks noChangeArrowheads="1"/>
              </p:cNvSpPr>
              <p:nvPr/>
            </p:nvSpPr>
            <p:spPr bwMode="auto">
              <a:xfrm>
                <a:off x="2976" y="2112"/>
                <a:ext cx="432" cy="576"/>
              </a:xfrm>
              <a:prstGeom prst="rect">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8930" name="Object 18"/>
              <p:cNvGraphicFramePr>
                <a:graphicFrameLocks noChangeAspect="1"/>
              </p:cNvGraphicFramePr>
              <p:nvPr/>
            </p:nvGraphicFramePr>
            <p:xfrm>
              <a:off x="3120" y="2160"/>
              <a:ext cx="120" cy="504"/>
            </p:xfrm>
            <a:graphic>
              <a:graphicData uri="http://schemas.openxmlformats.org/presentationml/2006/ole">
                <mc:AlternateContent xmlns:mc="http://schemas.openxmlformats.org/markup-compatibility/2006">
                  <mc:Choice xmlns:v="urn:schemas-microsoft-com:vml" Requires="v">
                    <p:oleObj spid="_x0000_s31315" name="Equation" r:id="rId7" imgW="190440" imgH="723600" progId="Equation.3">
                      <p:embed/>
                    </p:oleObj>
                  </mc:Choice>
                  <mc:Fallback>
                    <p:oleObj name="Equation" r:id="rId7"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2160"/>
                            <a:ext cx="120" cy="504"/>
                          </a:xfrm>
                          <a:prstGeom prst="rect">
                            <a:avLst/>
                          </a:prstGeom>
                          <a:solidFill>
                            <a:srgbClr val="F0C34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8933" name="Group 21"/>
            <p:cNvGrpSpPr>
              <a:grpSpLocks/>
            </p:cNvGrpSpPr>
            <p:nvPr/>
          </p:nvGrpSpPr>
          <p:grpSpPr bwMode="auto">
            <a:xfrm>
              <a:off x="6356350" y="3352800"/>
              <a:ext cx="742950" cy="914400"/>
              <a:chOff x="3696" y="2208"/>
              <a:chExt cx="432" cy="576"/>
            </a:xfrm>
          </p:grpSpPr>
          <p:sp>
            <p:nvSpPr>
              <p:cNvPr id="38931" name="Rectangle 19"/>
              <p:cNvSpPr>
                <a:spLocks noChangeArrowheads="1"/>
              </p:cNvSpPr>
              <p:nvPr/>
            </p:nvSpPr>
            <p:spPr bwMode="auto">
              <a:xfrm>
                <a:off x="3696" y="2208"/>
                <a:ext cx="432" cy="576"/>
              </a:xfrm>
              <a:prstGeom prst="rect">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8932" name="Object 20"/>
              <p:cNvGraphicFramePr>
                <a:graphicFrameLocks noChangeAspect="1"/>
              </p:cNvGraphicFramePr>
              <p:nvPr/>
            </p:nvGraphicFramePr>
            <p:xfrm>
              <a:off x="3840" y="2256"/>
              <a:ext cx="120" cy="504"/>
            </p:xfrm>
            <a:graphic>
              <a:graphicData uri="http://schemas.openxmlformats.org/presentationml/2006/ole">
                <mc:AlternateContent xmlns:mc="http://schemas.openxmlformats.org/markup-compatibility/2006">
                  <mc:Choice xmlns:v="urn:schemas-microsoft-com:vml" Requires="v">
                    <p:oleObj spid="_x0000_s31316" name="Equation" r:id="rId9" imgW="190440" imgH="723600" progId="Equation.3">
                      <p:embed/>
                    </p:oleObj>
                  </mc:Choice>
                  <mc:Fallback>
                    <p:oleObj name="Equation" r:id="rId9"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2256"/>
                            <a:ext cx="120" cy="504"/>
                          </a:xfrm>
                          <a:prstGeom prst="rect">
                            <a:avLst/>
                          </a:prstGeom>
                          <a:solidFill>
                            <a:srgbClr val="F0C34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38936" name="Object 24"/>
            <p:cNvGraphicFramePr>
              <a:graphicFrameLocks noChangeAspect="1"/>
            </p:cNvGraphicFramePr>
            <p:nvPr>
              <p:extLst/>
            </p:nvPr>
          </p:nvGraphicFramePr>
          <p:xfrm>
            <a:off x="4705350" y="3505200"/>
            <a:ext cx="206375" cy="254000"/>
          </p:xfrm>
          <a:graphic>
            <a:graphicData uri="http://schemas.openxmlformats.org/presentationml/2006/ole">
              <mc:AlternateContent xmlns:mc="http://schemas.openxmlformats.org/markup-compatibility/2006">
                <mc:Choice xmlns:v="urn:schemas-microsoft-com:vml" Requires="v">
                  <p:oleObj spid="_x0000_s31317" name="Equation" r:id="rId10" imgW="190440" imgH="253800" progId="Equation.3">
                    <p:embed/>
                  </p:oleObj>
                </mc:Choice>
                <mc:Fallback>
                  <p:oleObj name="Equation" r:id="rId10" imgW="19044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5350" y="3505200"/>
                          <a:ext cx="2063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937" name="Object 25"/>
            <p:cNvGraphicFramePr>
              <a:graphicFrameLocks noChangeAspect="1"/>
            </p:cNvGraphicFramePr>
            <p:nvPr>
              <p:extLst/>
            </p:nvPr>
          </p:nvGraphicFramePr>
          <p:xfrm>
            <a:off x="7594600" y="3581400"/>
            <a:ext cx="206375" cy="203200"/>
          </p:xfrm>
          <a:graphic>
            <a:graphicData uri="http://schemas.openxmlformats.org/presentationml/2006/ole">
              <mc:AlternateContent xmlns:mc="http://schemas.openxmlformats.org/markup-compatibility/2006">
                <mc:Choice xmlns:v="urn:schemas-microsoft-com:vml" Requires="v">
                  <p:oleObj spid="_x0000_s31318" name="Equation" r:id="rId12" imgW="190440" imgH="203040" progId="Equation.3">
                    <p:embed/>
                  </p:oleObj>
                </mc:Choice>
                <mc:Fallback>
                  <p:oleObj name="Equation" r:id="rId12" imgW="190440" imgH="20304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4600" y="3581400"/>
                          <a:ext cx="206375"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38938" name="Object 26"/>
            <p:cNvGraphicFramePr>
              <a:graphicFrameLocks noChangeAspect="1"/>
            </p:cNvGraphicFramePr>
            <p:nvPr>
              <p:extLst/>
            </p:nvPr>
          </p:nvGraphicFramePr>
          <p:xfrm>
            <a:off x="6026150" y="3505200"/>
            <a:ext cx="206375" cy="254000"/>
          </p:xfrm>
          <a:graphic>
            <a:graphicData uri="http://schemas.openxmlformats.org/presentationml/2006/ole">
              <mc:AlternateContent xmlns:mc="http://schemas.openxmlformats.org/markup-compatibility/2006">
                <mc:Choice xmlns:v="urn:schemas-microsoft-com:vml" Requires="v">
                  <p:oleObj spid="_x0000_s31319" name="Equation" r:id="rId14" imgW="190440" imgH="253800" progId="Equation.3">
                    <p:embed/>
                  </p:oleObj>
                </mc:Choice>
                <mc:Fallback>
                  <p:oleObj name="Equation" r:id="rId14" imgW="19044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26150" y="3505200"/>
                          <a:ext cx="2063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8939" name="Line 27"/>
            <p:cNvSpPr>
              <a:spLocks noChangeShapeType="1"/>
            </p:cNvSpPr>
            <p:nvPr/>
          </p:nvSpPr>
          <p:spPr bwMode="auto">
            <a:xfrm>
              <a:off x="7099300" y="3810000"/>
              <a:ext cx="13208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2" name="Rectangle 1"/>
          <p:cNvSpPr/>
          <p:nvPr/>
        </p:nvSpPr>
        <p:spPr>
          <a:xfrm>
            <a:off x="815373" y="1513010"/>
            <a:ext cx="8138052" cy="461665"/>
          </a:xfrm>
          <a:prstGeom prst="rect">
            <a:avLst/>
          </a:prstGeom>
        </p:spPr>
        <p:txBody>
          <a:bodyPr wrap="square">
            <a:spAutoFit/>
          </a:bodyPr>
          <a:lstStyle/>
          <a:p>
            <a:pPr marL="285750" indent="-285750" algn="l">
              <a:buFont typeface="Arial"/>
              <a:buChar char="•"/>
            </a:pPr>
            <a:r>
              <a:rPr lang="en-US" sz="2400" dirty="0">
                <a:latin typeface="Arial"/>
                <a:cs typeface="Arial"/>
              </a:rPr>
              <a:t>Add integrators to obtain the desired output variable</a:t>
            </a:r>
          </a:p>
        </p:txBody>
      </p:sp>
      <p:sp>
        <p:nvSpPr>
          <p:cNvPr id="26"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2134347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4504741" y="2917596"/>
            <a:ext cx="3632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pPr>
            <a:endParaRPr lang="en-US"/>
          </a:p>
        </p:txBody>
      </p:sp>
      <p:sp>
        <p:nvSpPr>
          <p:cNvPr id="55299" name="Text Box 3"/>
          <p:cNvSpPr txBox="1">
            <a:spLocks noChangeArrowheads="1"/>
          </p:cNvSpPr>
          <p:nvPr/>
        </p:nvSpPr>
        <p:spPr bwMode="auto">
          <a:xfrm>
            <a:off x="4174541" y="1088798"/>
            <a:ext cx="503555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Drag </a:t>
            </a:r>
            <a:r>
              <a:rPr lang="en-US" sz="2400" b="0" i="1" dirty="0">
                <a:latin typeface="Arial"/>
                <a:cs typeface="Arial"/>
              </a:rPr>
              <a:t>Integrator</a:t>
            </a:r>
            <a:r>
              <a:rPr lang="en-US" sz="2400" b="0" dirty="0">
                <a:latin typeface="Arial"/>
                <a:cs typeface="Arial"/>
              </a:rPr>
              <a:t> blocks from the </a:t>
            </a:r>
            <a:r>
              <a:rPr lang="en-US" sz="2400" b="0" i="1" dirty="0">
                <a:latin typeface="Arial"/>
                <a:cs typeface="Arial"/>
              </a:rPr>
              <a:t>Continuous</a:t>
            </a:r>
            <a:r>
              <a:rPr lang="en-US" sz="2400" b="0" dirty="0">
                <a:latin typeface="Arial"/>
                <a:cs typeface="Arial"/>
              </a:rPr>
              <a:t> library</a:t>
            </a:r>
          </a:p>
        </p:txBody>
      </p:sp>
      <p:sp>
        <p:nvSpPr>
          <p:cNvPr id="55300" name="Text Box 4"/>
          <p:cNvSpPr txBox="1">
            <a:spLocks noChangeArrowheads="1"/>
          </p:cNvSpPr>
          <p:nvPr/>
        </p:nvSpPr>
        <p:spPr bwMode="auto">
          <a:xfrm>
            <a:off x="444110" y="5657672"/>
            <a:ext cx="8585200" cy="1200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Add a scope from the </a:t>
            </a:r>
            <a:r>
              <a:rPr lang="en-US" sz="2400" b="0" i="1" dirty="0">
                <a:latin typeface="Arial"/>
                <a:cs typeface="Arial"/>
              </a:rPr>
              <a:t>Sinks</a:t>
            </a:r>
            <a:r>
              <a:rPr lang="en-US" sz="2400" b="0" dirty="0">
                <a:latin typeface="Arial"/>
                <a:cs typeface="Arial"/>
              </a:rPr>
              <a:t> library.</a:t>
            </a:r>
          </a:p>
          <a:p>
            <a:pPr algn="l"/>
            <a:r>
              <a:rPr lang="en-US" sz="2400" b="0" dirty="0">
                <a:latin typeface="Arial"/>
                <a:cs typeface="Arial"/>
              </a:rPr>
              <a:t>Connect output ports to input </a:t>
            </a:r>
            <a:r>
              <a:rPr lang="en-US" sz="2400" b="0" dirty="0" smtClean="0">
                <a:latin typeface="Arial"/>
                <a:cs typeface="Arial"/>
              </a:rPr>
              <a:t>ports</a:t>
            </a:r>
            <a:endParaRPr lang="en-US" sz="2400" b="0" dirty="0">
              <a:latin typeface="Arial"/>
              <a:cs typeface="Arial"/>
            </a:endParaRPr>
          </a:p>
          <a:p>
            <a:pPr algn="l"/>
            <a:r>
              <a:rPr lang="en-US" sz="2400" b="0" dirty="0">
                <a:latin typeface="Arial"/>
                <a:cs typeface="Arial"/>
              </a:rPr>
              <a:t>Label the signals by double-clicking on the leader </a:t>
            </a:r>
            <a:r>
              <a:rPr lang="en-US" sz="2400" b="0" dirty="0" smtClean="0">
                <a:latin typeface="Arial"/>
                <a:cs typeface="Arial"/>
              </a:rPr>
              <a:t>line</a:t>
            </a:r>
            <a:endParaRPr lang="en-US" sz="2400" b="0" dirty="0">
              <a:latin typeface="Arial"/>
              <a:cs typeface="Arial"/>
            </a:endParaRPr>
          </a:p>
        </p:txBody>
      </p:sp>
      <p:pic>
        <p:nvPicPr>
          <p:cNvPr id="5530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091" y="2155596"/>
            <a:ext cx="4932363"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530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692" y="1012596"/>
            <a:ext cx="3630481"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55303" name="Line 7"/>
          <p:cNvSpPr>
            <a:spLocks noChangeShapeType="1"/>
          </p:cNvSpPr>
          <p:nvPr/>
        </p:nvSpPr>
        <p:spPr bwMode="auto">
          <a:xfrm>
            <a:off x="2110791" y="2384196"/>
            <a:ext cx="470535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5307" name="Rectangle 11"/>
          <p:cNvSpPr>
            <a:spLocks noChangeArrowheads="1"/>
          </p:cNvSpPr>
          <p:nvPr/>
        </p:nvSpPr>
        <p:spPr bwMode="auto">
          <a:xfrm>
            <a:off x="6155742" y="3984399"/>
            <a:ext cx="3413787" cy="83099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ICs on the integrators are zero.</a:t>
            </a:r>
          </a:p>
        </p:txBody>
      </p:sp>
      <p:sp>
        <p:nvSpPr>
          <p:cNvPr id="9"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410164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30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3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30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30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30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P spid="55300" grpId="0" build="p" bldLvl="2"/>
      <p:bldP spid="55303" grpId="0" animBg="1"/>
      <p:bldP spid="5530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155700" y="3505203"/>
            <a:ext cx="7264400" cy="2743199"/>
            <a:chOff x="1155700" y="3505201"/>
            <a:chExt cx="7264400" cy="2743199"/>
          </a:xfrm>
        </p:grpSpPr>
        <p:grpSp>
          <p:nvGrpSpPr>
            <p:cNvPr id="39961" name="Group 25"/>
            <p:cNvGrpSpPr>
              <a:grpSpLocks/>
            </p:cNvGrpSpPr>
            <p:nvPr/>
          </p:nvGrpSpPr>
          <p:grpSpPr bwMode="auto">
            <a:xfrm>
              <a:off x="2311400" y="3733800"/>
              <a:ext cx="1238250" cy="381000"/>
              <a:chOff x="1344" y="2352"/>
              <a:chExt cx="720" cy="240"/>
            </a:xfrm>
          </p:grpSpPr>
          <p:sp>
            <p:nvSpPr>
              <p:cNvPr id="39941" name="Line 5"/>
              <p:cNvSpPr>
                <a:spLocks noChangeShapeType="1"/>
              </p:cNvSpPr>
              <p:nvPr/>
            </p:nvSpPr>
            <p:spPr bwMode="auto">
              <a:xfrm>
                <a:off x="1344" y="2592"/>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9942" name="Object 6"/>
              <p:cNvGraphicFramePr>
                <a:graphicFrameLocks noChangeAspect="1"/>
              </p:cNvGraphicFramePr>
              <p:nvPr/>
            </p:nvGraphicFramePr>
            <p:xfrm>
              <a:off x="1536" y="2352"/>
              <a:ext cx="248" cy="160"/>
            </p:xfrm>
            <a:graphic>
              <a:graphicData uri="http://schemas.openxmlformats.org/presentationml/2006/ole">
                <mc:AlternateContent xmlns:mc="http://schemas.openxmlformats.org/markup-compatibility/2006">
                  <mc:Choice xmlns:v="urn:schemas-microsoft-com:vml" Requires="v">
                    <p:oleObj spid="_x0000_s32586" name="Equation" r:id="rId3" imgW="393480" imgH="253800" progId="Equation.3">
                      <p:embed/>
                    </p:oleObj>
                  </mc:Choice>
                  <mc:Fallback>
                    <p:oleObj name="Equation" r:id="rId3" imgW="3934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352"/>
                            <a:ext cx="24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43" name="Group 7"/>
            <p:cNvGrpSpPr>
              <a:grpSpLocks/>
            </p:cNvGrpSpPr>
            <p:nvPr/>
          </p:nvGrpSpPr>
          <p:grpSpPr bwMode="auto">
            <a:xfrm>
              <a:off x="3549650" y="3581400"/>
              <a:ext cx="1073150" cy="1066800"/>
              <a:chOff x="2064" y="2064"/>
              <a:chExt cx="624" cy="672"/>
            </a:xfrm>
          </p:grpSpPr>
          <p:sp>
            <p:nvSpPr>
              <p:cNvPr id="39944" name="AutoShape 8"/>
              <p:cNvSpPr>
                <a:spLocks noChangeArrowheads="1"/>
              </p:cNvSpPr>
              <p:nvPr/>
            </p:nvSpPr>
            <p:spPr bwMode="auto">
              <a:xfrm rot="5400000">
                <a:off x="2040" y="2088"/>
                <a:ext cx="672" cy="62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9945" name="Object 9"/>
              <p:cNvGraphicFramePr>
                <a:graphicFrameLocks noChangeAspect="1"/>
              </p:cNvGraphicFramePr>
              <p:nvPr/>
            </p:nvGraphicFramePr>
            <p:xfrm>
              <a:off x="2112" y="2160"/>
              <a:ext cx="184" cy="456"/>
            </p:xfrm>
            <a:graphic>
              <a:graphicData uri="http://schemas.openxmlformats.org/presentationml/2006/ole">
                <mc:AlternateContent xmlns:mc="http://schemas.openxmlformats.org/markup-compatibility/2006">
                  <mc:Choice xmlns:v="urn:schemas-microsoft-com:vml" Requires="v">
                    <p:oleObj spid="_x0000_s32587" name="Equation" r:id="rId5" imgW="291960" imgH="723600" progId="Equation.3">
                      <p:embed/>
                    </p:oleObj>
                  </mc:Choice>
                  <mc:Fallback>
                    <p:oleObj name="Equation" r:id="rId5" imgW="291960" imgH="72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2160"/>
                            <a:ext cx="184"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46" name="Group 10"/>
            <p:cNvGrpSpPr>
              <a:grpSpLocks/>
            </p:cNvGrpSpPr>
            <p:nvPr/>
          </p:nvGrpSpPr>
          <p:grpSpPr bwMode="auto">
            <a:xfrm>
              <a:off x="1155700" y="3505201"/>
              <a:ext cx="1651000" cy="1920875"/>
              <a:chOff x="672" y="2016"/>
              <a:chExt cx="960" cy="1210"/>
            </a:xfrm>
          </p:grpSpPr>
          <p:sp>
            <p:nvSpPr>
              <p:cNvPr id="39947" name="Rectangle 11"/>
              <p:cNvSpPr>
                <a:spLocks noChangeArrowheads="1"/>
              </p:cNvSpPr>
              <p:nvPr/>
            </p:nvSpPr>
            <p:spPr bwMode="auto">
              <a:xfrm>
                <a:off x="960" y="2016"/>
                <a:ext cx="384"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48" name="Text Box 12"/>
              <p:cNvSpPr txBox="1">
                <a:spLocks noChangeArrowheads="1"/>
              </p:cNvSpPr>
              <p:nvPr/>
            </p:nvSpPr>
            <p:spPr bwMode="auto">
              <a:xfrm>
                <a:off x="672" y="2784"/>
                <a:ext cx="960"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b="0"/>
                  <a:t>summing block</a:t>
                </a:r>
              </a:p>
            </p:txBody>
          </p:sp>
        </p:grpSp>
        <p:grpSp>
          <p:nvGrpSpPr>
            <p:cNvPr id="39951" name="Group 15"/>
            <p:cNvGrpSpPr>
              <a:grpSpLocks/>
            </p:cNvGrpSpPr>
            <p:nvPr/>
          </p:nvGrpSpPr>
          <p:grpSpPr bwMode="auto">
            <a:xfrm>
              <a:off x="5118100" y="3657600"/>
              <a:ext cx="742950" cy="914400"/>
              <a:chOff x="2976" y="2112"/>
              <a:chExt cx="432" cy="576"/>
            </a:xfrm>
          </p:grpSpPr>
          <p:sp>
            <p:nvSpPr>
              <p:cNvPr id="39952" name="Rectangle 16"/>
              <p:cNvSpPr>
                <a:spLocks noChangeArrowheads="1"/>
              </p:cNvSpPr>
              <p:nvPr/>
            </p:nvSpPr>
            <p:spPr bwMode="auto">
              <a:xfrm>
                <a:off x="2976" y="2112"/>
                <a:ext cx="43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9953" name="Object 17"/>
              <p:cNvGraphicFramePr>
                <a:graphicFrameLocks noChangeAspect="1"/>
              </p:cNvGraphicFramePr>
              <p:nvPr/>
            </p:nvGraphicFramePr>
            <p:xfrm>
              <a:off x="3120" y="2160"/>
              <a:ext cx="120" cy="504"/>
            </p:xfrm>
            <a:graphic>
              <a:graphicData uri="http://schemas.openxmlformats.org/presentationml/2006/ole">
                <mc:AlternateContent xmlns:mc="http://schemas.openxmlformats.org/markup-compatibility/2006">
                  <mc:Choice xmlns:v="urn:schemas-microsoft-com:vml" Requires="v">
                    <p:oleObj spid="_x0000_s32588" name="Equation" r:id="rId7" imgW="190440" imgH="723600" progId="Equation.3">
                      <p:embed/>
                    </p:oleObj>
                  </mc:Choice>
                  <mc:Fallback>
                    <p:oleObj name="Equation" r:id="rId7"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2160"/>
                            <a:ext cx="12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54" name="Group 18"/>
            <p:cNvGrpSpPr>
              <a:grpSpLocks/>
            </p:cNvGrpSpPr>
            <p:nvPr/>
          </p:nvGrpSpPr>
          <p:grpSpPr bwMode="auto">
            <a:xfrm>
              <a:off x="6356350" y="3657600"/>
              <a:ext cx="742950" cy="914400"/>
              <a:chOff x="3696" y="2208"/>
              <a:chExt cx="432" cy="576"/>
            </a:xfrm>
          </p:grpSpPr>
          <p:sp>
            <p:nvSpPr>
              <p:cNvPr id="39955" name="Rectangle 19"/>
              <p:cNvSpPr>
                <a:spLocks noChangeArrowheads="1"/>
              </p:cNvSpPr>
              <p:nvPr/>
            </p:nvSpPr>
            <p:spPr bwMode="auto">
              <a:xfrm>
                <a:off x="3696" y="2208"/>
                <a:ext cx="43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39956" name="Object 20"/>
              <p:cNvGraphicFramePr>
                <a:graphicFrameLocks noChangeAspect="1"/>
              </p:cNvGraphicFramePr>
              <p:nvPr/>
            </p:nvGraphicFramePr>
            <p:xfrm>
              <a:off x="3840" y="2256"/>
              <a:ext cx="120" cy="504"/>
            </p:xfrm>
            <a:graphic>
              <a:graphicData uri="http://schemas.openxmlformats.org/presentationml/2006/ole">
                <mc:AlternateContent xmlns:mc="http://schemas.openxmlformats.org/markup-compatibility/2006">
                  <mc:Choice xmlns:v="urn:schemas-microsoft-com:vml" Requires="v">
                    <p:oleObj spid="_x0000_s32589" name="Equation" r:id="rId9" imgW="190440" imgH="723600" progId="Equation.3">
                      <p:embed/>
                    </p:oleObj>
                  </mc:Choice>
                  <mc:Fallback>
                    <p:oleObj name="Equation" r:id="rId9"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2256"/>
                            <a:ext cx="12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62" name="Group 26"/>
            <p:cNvGrpSpPr>
              <a:grpSpLocks/>
            </p:cNvGrpSpPr>
            <p:nvPr/>
          </p:nvGrpSpPr>
          <p:grpSpPr bwMode="auto">
            <a:xfrm>
              <a:off x="4622800" y="3810000"/>
              <a:ext cx="495300" cy="304800"/>
              <a:chOff x="2688" y="2400"/>
              <a:chExt cx="288" cy="192"/>
            </a:xfrm>
          </p:grpSpPr>
          <p:sp>
            <p:nvSpPr>
              <p:cNvPr id="39950" name="Line 14"/>
              <p:cNvSpPr>
                <a:spLocks noChangeShapeType="1"/>
              </p:cNvSpPr>
              <p:nvPr/>
            </p:nvSpPr>
            <p:spPr bwMode="auto">
              <a:xfrm>
                <a:off x="2688" y="2592"/>
                <a:ext cx="2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9957" name="Object 21"/>
              <p:cNvGraphicFramePr>
                <a:graphicFrameLocks noChangeAspect="1"/>
              </p:cNvGraphicFramePr>
              <p:nvPr/>
            </p:nvGraphicFramePr>
            <p:xfrm>
              <a:off x="2736" y="2400"/>
              <a:ext cx="120" cy="160"/>
            </p:xfrm>
            <a:graphic>
              <a:graphicData uri="http://schemas.openxmlformats.org/presentationml/2006/ole">
                <mc:AlternateContent xmlns:mc="http://schemas.openxmlformats.org/markup-compatibility/2006">
                  <mc:Choice xmlns:v="urn:schemas-microsoft-com:vml" Requires="v">
                    <p:oleObj spid="_x0000_s32590" name="Equation" r:id="rId10" imgW="190440" imgH="253800" progId="Equation.3">
                      <p:embed/>
                    </p:oleObj>
                  </mc:Choice>
                  <mc:Fallback>
                    <p:oleObj name="Equation" r:id="rId10" imgW="19044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6" y="2400"/>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63" name="Group 27"/>
            <p:cNvGrpSpPr>
              <a:grpSpLocks/>
            </p:cNvGrpSpPr>
            <p:nvPr/>
          </p:nvGrpSpPr>
          <p:grpSpPr bwMode="auto">
            <a:xfrm>
              <a:off x="5861050" y="3810000"/>
              <a:ext cx="495300" cy="304800"/>
              <a:chOff x="3408" y="2400"/>
              <a:chExt cx="288" cy="192"/>
            </a:xfrm>
          </p:grpSpPr>
          <p:sp>
            <p:nvSpPr>
              <p:cNvPr id="39949" name="Line 13"/>
              <p:cNvSpPr>
                <a:spLocks noChangeShapeType="1"/>
              </p:cNvSpPr>
              <p:nvPr/>
            </p:nvSpPr>
            <p:spPr bwMode="auto">
              <a:xfrm>
                <a:off x="3408" y="2592"/>
                <a:ext cx="28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9959" name="Object 23"/>
              <p:cNvGraphicFramePr>
                <a:graphicFrameLocks noChangeAspect="1"/>
              </p:cNvGraphicFramePr>
              <p:nvPr/>
            </p:nvGraphicFramePr>
            <p:xfrm>
              <a:off x="3504" y="2400"/>
              <a:ext cx="120" cy="160"/>
            </p:xfrm>
            <a:graphic>
              <a:graphicData uri="http://schemas.openxmlformats.org/presentationml/2006/ole">
                <mc:AlternateContent xmlns:mc="http://schemas.openxmlformats.org/markup-compatibility/2006">
                  <mc:Choice xmlns:v="urn:schemas-microsoft-com:vml" Requires="v">
                    <p:oleObj spid="_x0000_s32591" name="Equation" r:id="rId12" imgW="190440" imgH="253800" progId="Equation.3">
                      <p:embed/>
                    </p:oleObj>
                  </mc:Choice>
                  <mc:Fallback>
                    <p:oleObj name="Equation" r:id="rId12" imgW="19044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04" y="2400"/>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64" name="Group 28"/>
            <p:cNvGrpSpPr>
              <a:grpSpLocks/>
            </p:cNvGrpSpPr>
            <p:nvPr/>
          </p:nvGrpSpPr>
          <p:grpSpPr bwMode="auto">
            <a:xfrm>
              <a:off x="7099300" y="3886200"/>
              <a:ext cx="1320800" cy="228600"/>
              <a:chOff x="4128" y="2448"/>
              <a:chExt cx="768" cy="144"/>
            </a:xfrm>
          </p:grpSpPr>
          <p:graphicFrame>
            <p:nvGraphicFramePr>
              <p:cNvPr id="39958" name="Object 22"/>
              <p:cNvGraphicFramePr>
                <a:graphicFrameLocks noChangeAspect="1"/>
              </p:cNvGraphicFramePr>
              <p:nvPr/>
            </p:nvGraphicFramePr>
            <p:xfrm>
              <a:off x="4416" y="2448"/>
              <a:ext cx="120" cy="128"/>
            </p:xfrm>
            <a:graphic>
              <a:graphicData uri="http://schemas.openxmlformats.org/presentationml/2006/ole">
                <mc:AlternateContent xmlns:mc="http://schemas.openxmlformats.org/markup-compatibility/2006">
                  <mc:Choice xmlns:v="urn:schemas-microsoft-com:vml" Requires="v">
                    <p:oleObj spid="_x0000_s32592" name="Equation" r:id="rId14" imgW="190440" imgH="203040" progId="Equation.3">
                      <p:embed/>
                    </p:oleObj>
                  </mc:Choice>
                  <mc:Fallback>
                    <p:oleObj name="Equation" r:id="rId14" imgW="190440" imgH="20304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16" y="2448"/>
                            <a:ext cx="120"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39960" name="Line 24"/>
              <p:cNvSpPr>
                <a:spLocks noChangeShapeType="1"/>
              </p:cNvSpPr>
              <p:nvPr/>
            </p:nvSpPr>
            <p:spPr bwMode="auto">
              <a:xfrm>
                <a:off x="4128" y="259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sp>
          <p:nvSpPr>
            <p:cNvPr id="39966" name="AutoShape 30"/>
            <p:cNvSpPr>
              <a:spLocks noChangeArrowheads="1"/>
            </p:cNvSpPr>
            <p:nvPr/>
          </p:nvSpPr>
          <p:spPr bwMode="auto">
            <a:xfrm rot="16200000" flipH="1">
              <a:off x="5029200" y="4813300"/>
              <a:ext cx="838200" cy="660400"/>
            </a:xfrm>
            <a:prstGeom prst="triangle">
              <a:avLst>
                <a:gd name="adj" fmla="val 50000"/>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71" name="Text Box 35"/>
            <p:cNvSpPr txBox="1">
              <a:spLocks noChangeArrowheads="1"/>
            </p:cNvSpPr>
            <p:nvPr/>
          </p:nvSpPr>
          <p:spPr bwMode="auto">
            <a:xfrm>
              <a:off x="5365750" y="4876800"/>
              <a:ext cx="330200" cy="369332"/>
            </a:xfrm>
            <a:prstGeom prst="rect">
              <a:avLst/>
            </a:prstGeom>
            <a:noFill/>
            <a:ln>
              <a:noFill/>
            </a:ln>
            <a:effectLst/>
            <a:extLst>
              <a:ext uri="{909E8E84-426E-40dd-AFC4-6F175D3DCCD1}">
                <a14:hiddenFill xmlns:a14="http://schemas.microsoft.com/office/drawing/2010/main">
                  <a:solidFill>
                    <a:srgbClr val="F0C34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b="0" i="1">
                  <a:latin typeface="Times New Roman" charset="0"/>
                </a:rPr>
                <a:t>c</a:t>
              </a:r>
            </a:p>
          </p:txBody>
        </p:sp>
        <p:cxnSp>
          <p:nvCxnSpPr>
            <p:cNvPr id="39979" name="AutoShape 43"/>
            <p:cNvCxnSpPr>
              <a:cxnSpLocks noChangeShapeType="1"/>
            </p:cNvCxnSpPr>
            <p:nvPr/>
          </p:nvCxnSpPr>
          <p:spPr bwMode="auto">
            <a:xfrm rot="5400000">
              <a:off x="5453062" y="4440238"/>
              <a:ext cx="1001713" cy="35083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9981" name="AutoShape 45"/>
            <p:cNvSpPr>
              <a:spLocks noChangeArrowheads="1"/>
            </p:cNvSpPr>
            <p:nvPr/>
          </p:nvSpPr>
          <p:spPr bwMode="auto">
            <a:xfrm rot="16200000" flipH="1">
              <a:off x="5524500" y="5499100"/>
              <a:ext cx="838200" cy="660400"/>
            </a:xfrm>
            <a:prstGeom prst="triangle">
              <a:avLst>
                <a:gd name="adj" fmla="val 50000"/>
              </a:avLst>
            </a:prstGeom>
            <a:solidFill>
              <a:srgbClr val="F0C346"/>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982" name="Text Box 46"/>
            <p:cNvSpPr txBox="1">
              <a:spLocks noChangeArrowheads="1"/>
            </p:cNvSpPr>
            <p:nvPr/>
          </p:nvSpPr>
          <p:spPr bwMode="auto">
            <a:xfrm>
              <a:off x="5861050" y="5562600"/>
              <a:ext cx="247650" cy="369332"/>
            </a:xfrm>
            <a:prstGeom prst="rect">
              <a:avLst/>
            </a:prstGeom>
            <a:noFill/>
            <a:ln>
              <a:noFill/>
            </a:ln>
            <a:effectLst/>
            <a:extLst>
              <a:ext uri="{909E8E84-426E-40dd-AFC4-6F175D3DCCD1}">
                <a14:hiddenFill xmlns:a14="http://schemas.microsoft.com/office/drawing/2010/main">
                  <a:solidFill>
                    <a:srgbClr val="F0C34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b="0" i="1">
                  <a:latin typeface="Times New Roman" charset="0"/>
                </a:rPr>
                <a:t>k</a:t>
              </a:r>
            </a:p>
          </p:txBody>
        </p:sp>
        <p:cxnSp>
          <p:nvCxnSpPr>
            <p:cNvPr id="39989" name="AutoShape 53"/>
            <p:cNvCxnSpPr>
              <a:cxnSpLocks noChangeShapeType="1"/>
              <a:endCxn id="39981" idx="3"/>
            </p:cNvCxnSpPr>
            <p:nvPr/>
          </p:nvCxnSpPr>
          <p:spPr bwMode="auto">
            <a:xfrm rot="5400000">
              <a:off x="6129337" y="4259263"/>
              <a:ext cx="1712913" cy="142398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9994" name="Group 58"/>
            <p:cNvGrpSpPr>
              <a:grpSpLocks/>
            </p:cNvGrpSpPr>
            <p:nvPr/>
          </p:nvGrpSpPr>
          <p:grpSpPr bwMode="auto">
            <a:xfrm>
              <a:off x="3879850" y="4800600"/>
              <a:ext cx="1238250" cy="304800"/>
              <a:chOff x="2256" y="3024"/>
              <a:chExt cx="720" cy="192"/>
            </a:xfrm>
          </p:grpSpPr>
          <p:sp>
            <p:nvSpPr>
              <p:cNvPr id="39990" name="Line 54"/>
              <p:cNvSpPr>
                <a:spLocks noChangeShapeType="1"/>
              </p:cNvSpPr>
              <p:nvPr/>
            </p:nvSpPr>
            <p:spPr bwMode="auto">
              <a:xfrm flipH="1">
                <a:off x="2256" y="3216"/>
                <a:ext cx="72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9992" name="Object 56"/>
              <p:cNvGraphicFramePr>
                <a:graphicFrameLocks noChangeAspect="1"/>
              </p:cNvGraphicFramePr>
              <p:nvPr/>
            </p:nvGraphicFramePr>
            <p:xfrm>
              <a:off x="2544" y="3024"/>
              <a:ext cx="192" cy="160"/>
            </p:xfrm>
            <a:graphic>
              <a:graphicData uri="http://schemas.openxmlformats.org/presentationml/2006/ole">
                <mc:AlternateContent xmlns:mc="http://schemas.openxmlformats.org/markup-compatibility/2006">
                  <mc:Choice xmlns:v="urn:schemas-microsoft-com:vml" Requires="v">
                    <p:oleObj spid="_x0000_s32593" name="Equation" r:id="rId16" imgW="304560" imgH="253800" progId="Equation.3">
                      <p:embed/>
                    </p:oleObj>
                  </mc:Choice>
                  <mc:Fallback>
                    <p:oleObj name="Equation" r:id="rId16" imgW="304560" imgH="2538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44" y="3024"/>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9995" name="Group 59"/>
            <p:cNvGrpSpPr>
              <a:grpSpLocks/>
            </p:cNvGrpSpPr>
            <p:nvPr/>
          </p:nvGrpSpPr>
          <p:grpSpPr bwMode="auto">
            <a:xfrm>
              <a:off x="4457700" y="5562600"/>
              <a:ext cx="1155700" cy="304800"/>
              <a:chOff x="2592" y="3504"/>
              <a:chExt cx="672" cy="192"/>
            </a:xfrm>
          </p:grpSpPr>
          <p:sp>
            <p:nvSpPr>
              <p:cNvPr id="39991" name="Line 55"/>
              <p:cNvSpPr>
                <a:spLocks noChangeShapeType="1"/>
              </p:cNvSpPr>
              <p:nvPr/>
            </p:nvSpPr>
            <p:spPr bwMode="auto">
              <a:xfrm flipH="1">
                <a:off x="2592" y="3696"/>
                <a:ext cx="67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39993" name="Object 57"/>
              <p:cNvGraphicFramePr>
                <a:graphicFrameLocks noChangeAspect="1"/>
              </p:cNvGraphicFramePr>
              <p:nvPr/>
            </p:nvGraphicFramePr>
            <p:xfrm>
              <a:off x="2832" y="3504"/>
              <a:ext cx="200" cy="176"/>
            </p:xfrm>
            <a:graphic>
              <a:graphicData uri="http://schemas.openxmlformats.org/presentationml/2006/ole">
                <mc:AlternateContent xmlns:mc="http://schemas.openxmlformats.org/markup-compatibility/2006">
                  <mc:Choice xmlns:v="urn:schemas-microsoft-com:vml" Requires="v">
                    <p:oleObj spid="_x0000_s32594" name="Equation" r:id="rId18" imgW="317160" imgH="279360" progId="Equation.DSMT4">
                      <p:embed/>
                    </p:oleObj>
                  </mc:Choice>
                  <mc:Fallback>
                    <p:oleObj name="Equation" r:id="rId18" imgW="317160" imgH="27936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32" y="3504"/>
                            <a:ext cx="20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sp>
        <p:nvSpPr>
          <p:cNvPr id="2" name="Rectangle 1"/>
          <p:cNvSpPr/>
          <p:nvPr/>
        </p:nvSpPr>
        <p:spPr>
          <a:xfrm>
            <a:off x="533130" y="2134487"/>
            <a:ext cx="8793840" cy="830997"/>
          </a:xfrm>
          <a:prstGeom prst="rect">
            <a:avLst/>
          </a:prstGeom>
        </p:spPr>
        <p:txBody>
          <a:bodyPr wrap="square">
            <a:spAutoFit/>
          </a:bodyPr>
          <a:lstStyle/>
          <a:p>
            <a:pPr marL="285750" indent="-285750" algn="l">
              <a:buFont typeface="Arial"/>
              <a:buChar char="•"/>
            </a:pPr>
            <a:r>
              <a:rPr lang="en-US" sz="2400" dirty="0">
                <a:latin typeface="Arial"/>
                <a:cs typeface="Arial"/>
              </a:rPr>
              <a:t>Connect to the integrated signals with gain blocks to create the terms on the right-hand side of the </a:t>
            </a:r>
            <a:r>
              <a:rPr lang="en-US" sz="2400" dirty="0" smtClean="0">
                <a:latin typeface="Arial"/>
                <a:cs typeface="Arial"/>
              </a:rPr>
              <a:t>equation of motion</a:t>
            </a:r>
            <a:endParaRPr lang="en-US" sz="2400" dirty="0">
              <a:latin typeface="Arial"/>
              <a:cs typeface="Arial"/>
            </a:endParaRPr>
          </a:p>
        </p:txBody>
      </p:sp>
      <p:graphicFrame>
        <p:nvGraphicFramePr>
          <p:cNvPr id="42" name="Object 4"/>
          <p:cNvGraphicFramePr>
            <a:graphicFrameLocks noChangeAspect="1"/>
          </p:cNvGraphicFramePr>
          <p:nvPr>
            <p:extLst/>
          </p:nvPr>
        </p:nvGraphicFramePr>
        <p:xfrm>
          <a:off x="2621519" y="1222881"/>
          <a:ext cx="3645322" cy="578157"/>
        </p:xfrm>
        <a:graphic>
          <a:graphicData uri="http://schemas.openxmlformats.org/presentationml/2006/ole">
            <mc:AlternateContent xmlns:mc="http://schemas.openxmlformats.org/markup-compatibility/2006">
              <mc:Choice xmlns:v="urn:schemas-microsoft-com:vml" Requires="v">
                <p:oleObj spid="_x0000_s32595" name="Equation" r:id="rId20" imgW="1181100" imgH="203200" progId="Equation.3">
                  <p:embed/>
                </p:oleObj>
              </mc:Choice>
              <mc:Fallback>
                <p:oleObj name="Equation" r:id="rId20" imgW="1181100" imgH="203200" progId="Equation.3">
                  <p:embed/>
                  <p:pic>
                    <p:nvPicPr>
                      <p:cNvPr id="0" name=""/>
                      <p:cNvPicPr>
                        <a:picLocks noChangeAspect="1" noChangeArrowheads="1"/>
                      </p:cNvPicPr>
                      <p:nvPr/>
                    </p:nvPicPr>
                    <p:blipFill>
                      <a:blip r:embed="rId21"/>
                      <a:srcRect/>
                      <a:stretch>
                        <a:fillRect/>
                      </a:stretch>
                    </p:blipFill>
                    <p:spPr bwMode="auto">
                      <a:xfrm>
                        <a:off x="2621519" y="1222881"/>
                        <a:ext cx="3645322" cy="578157"/>
                      </a:xfrm>
                      <a:prstGeom prst="rect">
                        <a:avLst/>
                      </a:prstGeom>
                      <a:noFill/>
                      <a:ln>
                        <a:noFill/>
                      </a:ln>
                      <a:effectLst/>
                      <a:extLst/>
                    </p:spPr>
                  </p:pic>
                </p:oleObj>
              </mc:Fallback>
            </mc:AlternateContent>
          </a:graphicData>
        </a:graphic>
      </p:graphicFrame>
      <p:sp>
        <p:nvSpPr>
          <p:cNvPr id="43"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2108496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3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33978" y="1371600"/>
            <a:ext cx="3747089" cy="287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7"/>
          <p:cNvGraphicFramePr>
            <a:graphicFrameLocks noChangeAspect="1"/>
          </p:cNvGraphicFramePr>
          <p:nvPr>
            <p:extLst>
              <p:ext uri="{D42A27DB-BD31-4B8C-83A1-F6EECF244321}">
                <p14:modId xmlns:p14="http://schemas.microsoft.com/office/powerpoint/2010/main" val="639683124"/>
              </p:ext>
            </p:extLst>
          </p:nvPr>
        </p:nvGraphicFramePr>
        <p:xfrm>
          <a:off x="330201" y="1155700"/>
          <a:ext cx="2232025" cy="604838"/>
        </p:xfrm>
        <a:graphic>
          <a:graphicData uri="http://schemas.openxmlformats.org/presentationml/2006/ole">
            <mc:AlternateContent xmlns:mc="http://schemas.openxmlformats.org/markup-compatibility/2006">
              <mc:Choice xmlns:v="urn:schemas-microsoft-com:vml" Requires="v">
                <p:oleObj spid="_x0000_s8144" name="Equation" r:id="rId4" imgW="749300" imgH="203200" progId="Equation.DSMT4">
                  <p:embed/>
                </p:oleObj>
              </mc:Choice>
              <mc:Fallback>
                <p:oleObj name="Equation" r:id="rId4" imgW="749300" imgH="203200" progId="Equation.DSMT4">
                  <p:embed/>
                  <p:pic>
                    <p:nvPicPr>
                      <p:cNvPr id="0" name=""/>
                      <p:cNvPicPr/>
                      <p:nvPr/>
                    </p:nvPicPr>
                    <p:blipFill>
                      <a:blip r:embed="rId5"/>
                      <a:stretch>
                        <a:fillRect/>
                      </a:stretch>
                    </p:blipFill>
                    <p:spPr>
                      <a:xfrm>
                        <a:off x="330201" y="1155700"/>
                        <a:ext cx="2232025" cy="60483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4232480853"/>
              </p:ext>
            </p:extLst>
          </p:nvPr>
        </p:nvGraphicFramePr>
        <p:xfrm>
          <a:off x="384704" y="2082800"/>
          <a:ext cx="1408155" cy="578908"/>
        </p:xfrm>
        <a:graphic>
          <a:graphicData uri="http://schemas.openxmlformats.org/presentationml/2006/ole">
            <mc:AlternateContent xmlns:mc="http://schemas.openxmlformats.org/markup-compatibility/2006">
              <mc:Choice xmlns:v="urn:schemas-microsoft-com:vml" Requires="v">
                <p:oleObj spid="_x0000_s8145" name="Equation" r:id="rId6" imgW="495300" imgH="203200" progId="Equation.3">
                  <p:embed/>
                </p:oleObj>
              </mc:Choice>
              <mc:Fallback>
                <p:oleObj name="Equation" r:id="rId6" imgW="495300" imgH="203200" progId="Equation.3">
                  <p:embed/>
                  <p:pic>
                    <p:nvPicPr>
                      <p:cNvPr id="0" name=""/>
                      <p:cNvPicPr/>
                      <p:nvPr/>
                    </p:nvPicPr>
                    <p:blipFill>
                      <a:blip r:embed="rId7"/>
                      <a:stretch>
                        <a:fillRect/>
                      </a:stretch>
                    </p:blipFill>
                    <p:spPr>
                      <a:xfrm>
                        <a:off x="384704" y="2082800"/>
                        <a:ext cx="1408155" cy="57890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346981370"/>
              </p:ext>
            </p:extLst>
          </p:nvPr>
        </p:nvGraphicFramePr>
        <p:xfrm>
          <a:off x="414339" y="2858560"/>
          <a:ext cx="1643062" cy="1039813"/>
        </p:xfrm>
        <a:graphic>
          <a:graphicData uri="http://schemas.openxmlformats.org/presentationml/2006/ole">
            <mc:AlternateContent xmlns:mc="http://schemas.openxmlformats.org/markup-compatibility/2006">
              <mc:Choice xmlns:v="urn:schemas-microsoft-com:vml" Requires="v">
                <p:oleObj spid="_x0000_s8146" name="Equation" r:id="rId8" imgW="622300" imgH="393700" progId="Equation.DSMT4">
                  <p:embed/>
                </p:oleObj>
              </mc:Choice>
              <mc:Fallback>
                <p:oleObj name="Equation" r:id="rId8" imgW="622300" imgH="393700" progId="Equation.DSMT4">
                  <p:embed/>
                  <p:pic>
                    <p:nvPicPr>
                      <p:cNvPr id="0" name=""/>
                      <p:cNvPicPr/>
                      <p:nvPr/>
                    </p:nvPicPr>
                    <p:blipFill>
                      <a:blip r:embed="rId9"/>
                      <a:stretch>
                        <a:fillRect/>
                      </a:stretch>
                    </p:blipFill>
                    <p:spPr>
                      <a:xfrm>
                        <a:off x="414339" y="2858560"/>
                        <a:ext cx="1643062" cy="1039813"/>
                      </a:xfrm>
                      <a:prstGeom prst="rect">
                        <a:avLst/>
                      </a:prstGeom>
                    </p:spPr>
                  </p:pic>
                </p:oleObj>
              </mc:Fallback>
            </mc:AlternateContent>
          </a:graphicData>
        </a:graphic>
      </p:graphicFrame>
      <p:sp>
        <p:nvSpPr>
          <p:cNvPr id="11" name="Rectangle 10"/>
          <p:cNvSpPr/>
          <p:nvPr/>
        </p:nvSpPr>
        <p:spPr>
          <a:xfrm>
            <a:off x="2989217" y="1466334"/>
            <a:ext cx="2132653" cy="369332"/>
          </a:xfrm>
          <a:prstGeom prst="rect">
            <a:avLst/>
          </a:prstGeom>
        </p:spPr>
        <p:txBody>
          <a:bodyPr wrap="none">
            <a:spAutoFit/>
          </a:bodyPr>
          <a:lstStyle/>
          <a:p>
            <a:r>
              <a:rPr lang="en-US" dirty="0" smtClean="0"/>
              <a:t>Adding up voltages</a:t>
            </a:r>
            <a:endParaRPr lang="en-US" dirty="0"/>
          </a:p>
        </p:txBody>
      </p:sp>
      <p:sp>
        <p:nvSpPr>
          <p:cNvPr id="12" name="Rectangle 11"/>
          <p:cNvSpPr/>
          <p:nvPr/>
        </p:nvSpPr>
        <p:spPr>
          <a:xfrm>
            <a:off x="3464522" y="2363801"/>
            <a:ext cx="1182047" cy="369332"/>
          </a:xfrm>
          <a:prstGeom prst="rect">
            <a:avLst/>
          </a:prstGeom>
        </p:spPr>
        <p:txBody>
          <a:bodyPr wrap="none">
            <a:spAutoFit/>
          </a:bodyPr>
          <a:lstStyle/>
          <a:p>
            <a:r>
              <a:rPr lang="en-US" dirty="0" smtClean="0"/>
              <a:t>Ohms law</a:t>
            </a:r>
            <a:endParaRPr lang="en-US" dirty="0"/>
          </a:p>
        </p:txBody>
      </p:sp>
      <p:sp>
        <p:nvSpPr>
          <p:cNvPr id="13" name="Rectangle 12"/>
          <p:cNvSpPr/>
          <p:nvPr/>
        </p:nvSpPr>
        <p:spPr>
          <a:xfrm>
            <a:off x="2688116" y="3176603"/>
            <a:ext cx="2802608" cy="646331"/>
          </a:xfrm>
          <a:prstGeom prst="rect">
            <a:avLst/>
          </a:prstGeom>
        </p:spPr>
        <p:txBody>
          <a:bodyPr wrap="none">
            <a:spAutoFit/>
          </a:bodyPr>
          <a:lstStyle/>
          <a:p>
            <a:r>
              <a:rPr lang="en-US" dirty="0" smtClean="0"/>
              <a:t>Voltage proportional to</a:t>
            </a:r>
          </a:p>
          <a:p>
            <a:r>
              <a:rPr lang="en-US" dirty="0" smtClean="0"/>
              <a:t>rate of change of current</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3321740514"/>
              </p:ext>
            </p:extLst>
          </p:nvPr>
        </p:nvGraphicFramePr>
        <p:xfrm>
          <a:off x="468314" y="3949173"/>
          <a:ext cx="2319337" cy="1012825"/>
        </p:xfrm>
        <a:graphic>
          <a:graphicData uri="http://schemas.openxmlformats.org/presentationml/2006/ole">
            <mc:AlternateContent xmlns:mc="http://schemas.openxmlformats.org/markup-compatibility/2006">
              <mc:Choice xmlns:v="urn:schemas-microsoft-com:vml" Requires="v">
                <p:oleObj spid="_x0000_s8147" name="Equation" r:id="rId10" imgW="901700" imgH="393700" progId="Equation.3">
                  <p:embed/>
                </p:oleObj>
              </mc:Choice>
              <mc:Fallback>
                <p:oleObj name="Equation" r:id="rId10" imgW="901700" imgH="393700" progId="Equation.3">
                  <p:embed/>
                  <p:pic>
                    <p:nvPicPr>
                      <p:cNvPr id="0" name=""/>
                      <p:cNvPicPr/>
                      <p:nvPr/>
                    </p:nvPicPr>
                    <p:blipFill>
                      <a:blip r:embed="rId11"/>
                      <a:stretch>
                        <a:fillRect/>
                      </a:stretch>
                    </p:blipFill>
                    <p:spPr>
                      <a:xfrm>
                        <a:off x="468314" y="3949173"/>
                        <a:ext cx="2319337" cy="1012825"/>
                      </a:xfrm>
                      <a:prstGeom prst="rect">
                        <a:avLst/>
                      </a:prstGeom>
                    </p:spPr>
                  </p:pic>
                </p:oleObj>
              </mc:Fallback>
            </mc:AlternateContent>
          </a:graphicData>
        </a:graphic>
      </p:graphicFrame>
      <p:sp>
        <p:nvSpPr>
          <p:cNvPr id="15" name="Rectangle 14"/>
          <p:cNvSpPr/>
          <p:nvPr/>
        </p:nvSpPr>
        <p:spPr>
          <a:xfrm>
            <a:off x="3386945" y="4260334"/>
            <a:ext cx="2082271" cy="369332"/>
          </a:xfrm>
          <a:prstGeom prst="rect">
            <a:avLst/>
          </a:prstGeom>
        </p:spPr>
        <p:txBody>
          <a:bodyPr wrap="none">
            <a:spAutoFit/>
          </a:bodyPr>
          <a:lstStyle/>
          <a:p>
            <a:r>
              <a:rPr lang="en-US" dirty="0" smtClean="0"/>
              <a:t>Substituted values</a:t>
            </a:r>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4217700944"/>
              </p:ext>
            </p:extLst>
          </p:nvPr>
        </p:nvGraphicFramePr>
        <p:xfrm>
          <a:off x="577851" y="4900613"/>
          <a:ext cx="2644775" cy="1109662"/>
        </p:xfrm>
        <a:graphic>
          <a:graphicData uri="http://schemas.openxmlformats.org/presentationml/2006/ole">
            <mc:AlternateContent xmlns:mc="http://schemas.openxmlformats.org/markup-compatibility/2006">
              <mc:Choice xmlns:v="urn:schemas-microsoft-com:vml" Requires="v">
                <p:oleObj spid="_x0000_s8148" name="Equation" r:id="rId12" imgW="1028700" imgH="431800" progId="Equation.3">
                  <p:embed/>
                </p:oleObj>
              </mc:Choice>
              <mc:Fallback>
                <p:oleObj name="Equation" r:id="rId12" imgW="1028700" imgH="431800" progId="Equation.3">
                  <p:embed/>
                  <p:pic>
                    <p:nvPicPr>
                      <p:cNvPr id="0" name=""/>
                      <p:cNvPicPr/>
                      <p:nvPr/>
                    </p:nvPicPr>
                    <p:blipFill>
                      <a:blip r:embed="rId13"/>
                      <a:stretch>
                        <a:fillRect/>
                      </a:stretch>
                    </p:blipFill>
                    <p:spPr>
                      <a:xfrm>
                        <a:off x="577851" y="4900613"/>
                        <a:ext cx="2644775" cy="1109662"/>
                      </a:xfrm>
                      <a:prstGeom prst="rect">
                        <a:avLst/>
                      </a:prstGeom>
                    </p:spPr>
                  </p:pic>
                </p:oleObj>
              </mc:Fallback>
            </mc:AlternateContent>
          </a:graphicData>
        </a:graphic>
      </p:graphicFrame>
      <p:sp>
        <p:nvSpPr>
          <p:cNvPr id="17" name="TextBox 9"/>
          <p:cNvSpPr txBox="1">
            <a:spLocks noChangeArrowheads="1"/>
          </p:cNvSpPr>
          <p:nvPr/>
        </p:nvSpPr>
        <p:spPr bwMode="auto">
          <a:xfrm>
            <a:off x="480483" y="6334781"/>
            <a:ext cx="8409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20000"/>
              </a:spcBef>
              <a:spcAft>
                <a:spcPct val="0"/>
              </a:spcAft>
              <a:defRPr sz="2800">
                <a:solidFill>
                  <a:schemeClr val="tx1"/>
                </a:solidFill>
                <a:latin typeface="Arial" charset="0"/>
                <a:ea typeface="ＭＳ Ｐゴシック" charset="0"/>
              </a:defRPr>
            </a:lvl6pPr>
            <a:lvl7pPr marL="2971800" indent="-228600" eaLnBrk="0" fontAlgn="base" hangingPunct="0">
              <a:spcBef>
                <a:spcPct val="20000"/>
              </a:spcBef>
              <a:spcAft>
                <a:spcPct val="0"/>
              </a:spcAft>
              <a:defRPr sz="2800">
                <a:solidFill>
                  <a:schemeClr val="tx1"/>
                </a:solidFill>
                <a:latin typeface="Arial" charset="0"/>
                <a:ea typeface="ＭＳ Ｐゴシック" charset="0"/>
              </a:defRPr>
            </a:lvl7pPr>
            <a:lvl8pPr marL="3429000" indent="-228600" eaLnBrk="0" fontAlgn="base" hangingPunct="0">
              <a:spcBef>
                <a:spcPct val="20000"/>
              </a:spcBef>
              <a:spcAft>
                <a:spcPct val="0"/>
              </a:spcAft>
              <a:defRPr sz="2800">
                <a:solidFill>
                  <a:schemeClr val="tx1"/>
                </a:solidFill>
                <a:latin typeface="Arial" charset="0"/>
                <a:ea typeface="ＭＳ Ｐゴシック" charset="0"/>
              </a:defRPr>
            </a:lvl8pPr>
            <a:lvl9pPr marL="3886200" indent="-228600" eaLnBrk="0" fontAlgn="base" hangingPunct="0">
              <a:spcBef>
                <a:spcPct val="20000"/>
              </a:spcBef>
              <a:spcAft>
                <a:spcPct val="0"/>
              </a:spcAft>
              <a:defRPr sz="2800">
                <a:solidFill>
                  <a:schemeClr val="tx1"/>
                </a:solidFill>
                <a:latin typeface="Arial" charset="0"/>
                <a:ea typeface="ＭＳ Ｐゴシック" charset="0"/>
              </a:defRPr>
            </a:lvl9pPr>
          </a:lstStyle>
          <a:p>
            <a:pPr eaLnBrk="1" hangingPunct="1"/>
            <a:r>
              <a:rPr lang="en-US" dirty="0" smtClean="0"/>
              <a:t>This is also a first </a:t>
            </a:r>
            <a:r>
              <a:rPr lang="en-US" dirty="0"/>
              <a:t>order linear differential equation</a:t>
            </a:r>
          </a:p>
        </p:txBody>
      </p:sp>
      <p:sp>
        <p:nvSpPr>
          <p:cNvPr id="18" name="Rectangle 17"/>
          <p:cNvSpPr/>
          <p:nvPr/>
        </p:nvSpPr>
        <p:spPr>
          <a:xfrm>
            <a:off x="3818791" y="5310201"/>
            <a:ext cx="1354044" cy="369332"/>
          </a:xfrm>
          <a:prstGeom prst="rect">
            <a:avLst/>
          </a:prstGeom>
        </p:spPr>
        <p:txBody>
          <a:bodyPr wrap="none">
            <a:spAutoFit/>
          </a:bodyPr>
          <a:lstStyle/>
          <a:p>
            <a:r>
              <a:rPr lang="en-US" dirty="0" smtClean="0"/>
              <a:t>Rearranged</a:t>
            </a:r>
            <a:endParaRPr lang="en-US" dirty="0"/>
          </a:p>
        </p:txBody>
      </p:sp>
      <p:sp>
        <p:nvSpPr>
          <p:cNvPr id="19"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Current in an LR circuit</a:t>
            </a:r>
          </a:p>
        </p:txBody>
      </p:sp>
    </p:spTree>
    <p:extLst>
      <p:ext uri="{BB962C8B-B14F-4D97-AF65-F5344CB8AC3E}">
        <p14:creationId xmlns:p14="http://schemas.microsoft.com/office/powerpoint/2010/main" val="2911066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7" grpId="0"/>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4457700" y="2745120"/>
            <a:ext cx="3632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pPr>
            <a:endParaRPr lang="en-US"/>
          </a:p>
        </p:txBody>
      </p:sp>
      <p:sp>
        <p:nvSpPr>
          <p:cNvPr id="56323" name="Text Box 3"/>
          <p:cNvSpPr txBox="1">
            <a:spLocks noChangeArrowheads="1"/>
          </p:cNvSpPr>
          <p:nvPr/>
        </p:nvSpPr>
        <p:spPr bwMode="auto">
          <a:xfrm>
            <a:off x="5200650" y="763922"/>
            <a:ext cx="412750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Drag new </a:t>
            </a:r>
            <a:r>
              <a:rPr lang="en-US" sz="2400" b="0" i="1" dirty="0">
                <a:latin typeface="Arial"/>
                <a:cs typeface="Arial"/>
              </a:rPr>
              <a:t>Gain</a:t>
            </a:r>
            <a:r>
              <a:rPr lang="en-US" sz="2400" b="0" dirty="0">
                <a:latin typeface="Arial"/>
                <a:cs typeface="Arial"/>
              </a:rPr>
              <a:t> blocks from the </a:t>
            </a:r>
            <a:r>
              <a:rPr lang="en-US" sz="2400" b="0" i="1" dirty="0">
                <a:latin typeface="Arial"/>
                <a:cs typeface="Arial"/>
              </a:rPr>
              <a:t>Math</a:t>
            </a:r>
            <a:r>
              <a:rPr lang="en-US" sz="2400" b="0" dirty="0">
                <a:latin typeface="Arial"/>
                <a:cs typeface="Arial"/>
              </a:rPr>
              <a:t> library</a:t>
            </a:r>
          </a:p>
        </p:txBody>
      </p:sp>
      <p:sp>
        <p:nvSpPr>
          <p:cNvPr id="56324" name="Text Box 4"/>
          <p:cNvSpPr txBox="1">
            <a:spLocks noChangeArrowheads="1"/>
          </p:cNvSpPr>
          <p:nvPr/>
        </p:nvSpPr>
        <p:spPr bwMode="auto">
          <a:xfrm>
            <a:off x="247650" y="4328079"/>
            <a:ext cx="5200650" cy="21605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lvl1pPr marL="457200" indent="-457200" algn="l">
              <a:defRPr sz="2400">
                <a:solidFill>
                  <a:schemeClr val="tx1"/>
                </a:solidFill>
                <a:latin typeface="Times New Roman" charset="0"/>
                <a:ea typeface="ＭＳ Ｐゴシック" charset="0"/>
              </a:defRPr>
            </a:lvl1pPr>
            <a:lvl2pPr marL="914400" indent="-457200" algn="l">
              <a:defRPr sz="2400">
                <a:solidFill>
                  <a:schemeClr val="tx1"/>
                </a:solidFill>
                <a:latin typeface="Times New Roman" charset="0"/>
                <a:ea typeface="ＭＳ Ｐゴシック" charset="0"/>
              </a:defRPr>
            </a:lvl2pPr>
            <a:lvl3pPr marL="1371600" indent="-457200" algn="l">
              <a:defRPr sz="2400">
                <a:solidFill>
                  <a:schemeClr val="tx1"/>
                </a:solidFill>
                <a:latin typeface="Times New Roman" charset="0"/>
                <a:ea typeface="ＭＳ Ｐゴシック" charset="0"/>
              </a:defRPr>
            </a:lvl3pPr>
            <a:lvl4pPr marL="1828800" indent="-457200" algn="l">
              <a:defRPr sz="2400">
                <a:solidFill>
                  <a:schemeClr val="tx1"/>
                </a:solidFill>
                <a:latin typeface="Times New Roman" charset="0"/>
                <a:ea typeface="ＭＳ Ｐゴシック" charset="0"/>
              </a:defRPr>
            </a:lvl4pPr>
            <a:lvl5pPr marL="2286000" indent="-457200" algn="l">
              <a:defRPr sz="2400">
                <a:solidFill>
                  <a:schemeClr val="tx1"/>
                </a:solidFill>
                <a:latin typeface="Times New Roman" charset="0"/>
                <a:ea typeface="ＭＳ Ｐゴシック" charset="0"/>
              </a:defRPr>
            </a:lvl5pPr>
            <a:lvl6pPr marL="2743200" indent="-457200" fontAlgn="base">
              <a:spcBef>
                <a:spcPct val="0"/>
              </a:spcBef>
              <a:spcAft>
                <a:spcPct val="0"/>
              </a:spcAft>
              <a:defRPr sz="2400">
                <a:solidFill>
                  <a:schemeClr val="tx1"/>
                </a:solidFill>
                <a:latin typeface="Times New Roman" charset="0"/>
                <a:ea typeface="ＭＳ Ｐゴシック" charset="0"/>
              </a:defRPr>
            </a:lvl6pPr>
            <a:lvl7pPr marL="3200400" indent="-457200" fontAlgn="base">
              <a:spcBef>
                <a:spcPct val="0"/>
              </a:spcBef>
              <a:spcAft>
                <a:spcPct val="0"/>
              </a:spcAft>
              <a:defRPr sz="2400">
                <a:solidFill>
                  <a:schemeClr val="tx1"/>
                </a:solidFill>
                <a:latin typeface="Times New Roman" charset="0"/>
                <a:ea typeface="ＭＳ Ｐゴシック" charset="0"/>
              </a:defRPr>
            </a:lvl7pPr>
            <a:lvl8pPr marL="3657600" indent="-457200" fontAlgn="base">
              <a:spcBef>
                <a:spcPct val="0"/>
              </a:spcBef>
              <a:spcAft>
                <a:spcPct val="0"/>
              </a:spcAft>
              <a:defRPr sz="2400">
                <a:solidFill>
                  <a:schemeClr val="tx1"/>
                </a:solidFill>
                <a:latin typeface="Times New Roman" charset="0"/>
                <a:ea typeface="ＭＳ Ｐゴシック" charset="0"/>
              </a:defRPr>
            </a:lvl8pPr>
            <a:lvl9pPr marL="4114800" indent="-457200" fontAlgn="base">
              <a:spcBef>
                <a:spcPct val="0"/>
              </a:spcBef>
              <a:spcAft>
                <a:spcPct val="0"/>
              </a:spcAft>
              <a:defRPr sz="2400">
                <a:solidFill>
                  <a:schemeClr val="tx1"/>
                </a:solidFill>
                <a:latin typeface="Times New Roman" charset="0"/>
                <a:ea typeface="ＭＳ Ｐゴシック" charset="0"/>
              </a:defRPr>
            </a:lvl9pPr>
          </a:lstStyle>
          <a:p>
            <a:pPr marL="342900" indent="-342900">
              <a:spcBef>
                <a:spcPct val="30000"/>
              </a:spcBef>
              <a:buFont typeface="Arial"/>
              <a:buChar char="•"/>
            </a:pPr>
            <a:r>
              <a:rPr lang="en-US" b="0" dirty="0">
                <a:latin typeface="Arial"/>
                <a:cs typeface="Arial"/>
              </a:rPr>
              <a:t>Double-click on gain blocks to set parameters</a:t>
            </a:r>
          </a:p>
          <a:p>
            <a:pPr marL="342900" indent="-342900">
              <a:spcBef>
                <a:spcPct val="30000"/>
              </a:spcBef>
              <a:buFont typeface="Arial"/>
              <a:buChar char="•"/>
            </a:pPr>
            <a:r>
              <a:rPr lang="en-US" b="0" dirty="0">
                <a:latin typeface="Arial"/>
                <a:cs typeface="Arial"/>
              </a:rPr>
              <a:t>Connect from the gain block input backwards up to the branch point.</a:t>
            </a:r>
          </a:p>
          <a:p>
            <a:pPr marL="342900" indent="-342900">
              <a:spcBef>
                <a:spcPct val="30000"/>
              </a:spcBef>
              <a:buFont typeface="Arial"/>
              <a:buChar char="•"/>
            </a:pPr>
            <a:r>
              <a:rPr lang="en-US" b="0" dirty="0">
                <a:latin typeface="Arial"/>
                <a:cs typeface="Arial"/>
              </a:rPr>
              <a:t>Re-title the gain blocks.</a:t>
            </a:r>
          </a:p>
        </p:txBody>
      </p:sp>
      <p:pic>
        <p:nvPicPr>
          <p:cNvPr id="563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1" y="763920"/>
            <a:ext cx="4932363"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29" name="Text Box 9"/>
          <p:cNvSpPr txBox="1">
            <a:spLocks noChangeArrowheads="1"/>
          </p:cNvSpPr>
          <p:nvPr/>
        </p:nvSpPr>
        <p:spPr bwMode="auto">
          <a:xfrm>
            <a:off x="5200650" y="1687401"/>
            <a:ext cx="4705350" cy="120032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buFont typeface="Wingdings" charset="0"/>
              <a:buNone/>
            </a:pPr>
            <a:r>
              <a:rPr lang="en-US" sz="2400" b="0" dirty="0">
                <a:latin typeface="Arial"/>
                <a:cs typeface="Arial"/>
              </a:rPr>
              <a:t>To flip the gain block, select it and choose </a:t>
            </a:r>
            <a:r>
              <a:rPr lang="en-US" sz="2400" b="0" i="1" dirty="0">
                <a:latin typeface="Arial"/>
                <a:cs typeface="Arial"/>
              </a:rPr>
              <a:t>Flip Block</a:t>
            </a:r>
            <a:r>
              <a:rPr lang="en-US" sz="2400" b="0" dirty="0">
                <a:latin typeface="Arial"/>
                <a:cs typeface="Arial"/>
              </a:rPr>
              <a:t> in the </a:t>
            </a:r>
            <a:r>
              <a:rPr lang="en-US" sz="2400" b="0" i="1" dirty="0">
                <a:latin typeface="Arial"/>
                <a:cs typeface="Arial"/>
              </a:rPr>
              <a:t>Format</a:t>
            </a:r>
            <a:r>
              <a:rPr lang="en-US" sz="2400" b="0" dirty="0">
                <a:latin typeface="Arial"/>
                <a:cs typeface="Arial"/>
              </a:rPr>
              <a:t> pull-down menu.</a:t>
            </a:r>
          </a:p>
        </p:txBody>
      </p:sp>
      <p:pic>
        <p:nvPicPr>
          <p:cNvPr id="5633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7779" y="2985542"/>
            <a:ext cx="387985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633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793" y="4907037"/>
            <a:ext cx="3879850" cy="180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6332" name="Text Box 12"/>
          <p:cNvSpPr txBox="1">
            <a:spLocks noChangeArrowheads="1"/>
          </p:cNvSpPr>
          <p:nvPr/>
        </p:nvSpPr>
        <p:spPr bwMode="auto">
          <a:xfrm>
            <a:off x="8738884" y="4269120"/>
            <a:ext cx="746869" cy="36933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dirty="0"/>
              <a:t>c=0.5</a:t>
            </a:r>
          </a:p>
        </p:txBody>
      </p:sp>
      <p:sp>
        <p:nvSpPr>
          <p:cNvPr id="56333" name="Text Box 13"/>
          <p:cNvSpPr txBox="1">
            <a:spLocks noChangeArrowheads="1"/>
          </p:cNvSpPr>
          <p:nvPr/>
        </p:nvSpPr>
        <p:spPr bwMode="auto">
          <a:xfrm>
            <a:off x="8821222" y="6097920"/>
            <a:ext cx="749011" cy="36933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dirty="0"/>
              <a:t>k=1.0</a:t>
            </a:r>
          </a:p>
        </p:txBody>
      </p:sp>
      <p:sp>
        <p:nvSpPr>
          <p:cNvPr id="11"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Create the simulation diagram </a:t>
            </a:r>
          </a:p>
        </p:txBody>
      </p:sp>
    </p:spTree>
    <p:extLst>
      <p:ext uri="{BB962C8B-B14F-4D97-AF65-F5344CB8AC3E}">
        <p14:creationId xmlns:p14="http://schemas.microsoft.com/office/powerpoint/2010/main" val="402033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3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3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build="p" bldLvl="2"/>
      <p:bldP spid="56329" grpId="0" animBg="1"/>
      <p:bldP spid="56332" grpId="0" animBg="1"/>
      <p:bldP spid="563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014" name="Group 54"/>
          <p:cNvGrpSpPr>
            <a:grpSpLocks/>
          </p:cNvGrpSpPr>
          <p:nvPr/>
        </p:nvGrpSpPr>
        <p:grpSpPr bwMode="auto">
          <a:xfrm>
            <a:off x="533354" y="3416554"/>
            <a:ext cx="8825973" cy="2743200"/>
            <a:chOff x="207" y="2208"/>
            <a:chExt cx="5132" cy="1728"/>
          </a:xfrm>
        </p:grpSpPr>
        <p:sp>
          <p:nvSpPr>
            <p:cNvPr id="40965" name="Line 5"/>
            <p:cNvSpPr>
              <a:spLocks noChangeShapeType="1"/>
            </p:cNvSpPr>
            <p:nvPr/>
          </p:nvSpPr>
          <p:spPr bwMode="auto">
            <a:xfrm>
              <a:off x="1344" y="2592"/>
              <a:ext cx="52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40966" name="Object 6"/>
            <p:cNvGraphicFramePr>
              <a:graphicFrameLocks noChangeAspect="1"/>
            </p:cNvGraphicFramePr>
            <p:nvPr/>
          </p:nvGraphicFramePr>
          <p:xfrm>
            <a:off x="1536" y="2352"/>
            <a:ext cx="248" cy="160"/>
          </p:xfrm>
          <a:graphic>
            <a:graphicData uri="http://schemas.openxmlformats.org/presentationml/2006/ole">
              <mc:AlternateContent xmlns:mc="http://schemas.openxmlformats.org/markup-compatibility/2006">
                <mc:Choice xmlns:v="urn:schemas-microsoft-com:vml" Requires="v">
                  <p:oleObj spid="_x0000_s33776" name="Equation" r:id="rId3" imgW="393480" imgH="253800" progId="Equation.3">
                    <p:embed/>
                  </p:oleObj>
                </mc:Choice>
                <mc:Fallback>
                  <p:oleObj name="Equation" r:id="rId3" imgW="393480" imgH="253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2352"/>
                          <a:ext cx="24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40967" name="Group 7"/>
            <p:cNvGrpSpPr>
              <a:grpSpLocks/>
            </p:cNvGrpSpPr>
            <p:nvPr/>
          </p:nvGrpSpPr>
          <p:grpSpPr bwMode="auto">
            <a:xfrm>
              <a:off x="1872" y="2256"/>
              <a:ext cx="624" cy="672"/>
              <a:chOff x="2064" y="2064"/>
              <a:chExt cx="624" cy="672"/>
            </a:xfrm>
          </p:grpSpPr>
          <p:sp>
            <p:nvSpPr>
              <p:cNvPr id="40968" name="AutoShape 8"/>
              <p:cNvSpPr>
                <a:spLocks noChangeArrowheads="1"/>
              </p:cNvSpPr>
              <p:nvPr/>
            </p:nvSpPr>
            <p:spPr bwMode="auto">
              <a:xfrm rot="5400000">
                <a:off x="2040" y="2088"/>
                <a:ext cx="672" cy="62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0969" name="Object 9"/>
              <p:cNvGraphicFramePr>
                <a:graphicFrameLocks noChangeAspect="1"/>
              </p:cNvGraphicFramePr>
              <p:nvPr/>
            </p:nvGraphicFramePr>
            <p:xfrm>
              <a:off x="2112" y="2160"/>
              <a:ext cx="184" cy="456"/>
            </p:xfrm>
            <a:graphic>
              <a:graphicData uri="http://schemas.openxmlformats.org/presentationml/2006/ole">
                <mc:AlternateContent xmlns:mc="http://schemas.openxmlformats.org/markup-compatibility/2006">
                  <mc:Choice xmlns:v="urn:schemas-microsoft-com:vml" Requires="v">
                    <p:oleObj spid="_x0000_s33777" name="Equation" r:id="rId5" imgW="291960" imgH="723600" progId="Equation.3">
                      <p:embed/>
                    </p:oleObj>
                  </mc:Choice>
                  <mc:Fallback>
                    <p:oleObj name="Equation" r:id="rId5" imgW="291960" imgH="723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2" y="2160"/>
                            <a:ext cx="184"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40971" name="Rectangle 11"/>
            <p:cNvSpPr>
              <a:spLocks noChangeArrowheads="1"/>
            </p:cNvSpPr>
            <p:nvPr/>
          </p:nvSpPr>
          <p:spPr bwMode="auto">
            <a:xfrm>
              <a:off x="960" y="2208"/>
              <a:ext cx="384" cy="7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40973" name="Group 13"/>
            <p:cNvGrpSpPr>
              <a:grpSpLocks/>
            </p:cNvGrpSpPr>
            <p:nvPr/>
          </p:nvGrpSpPr>
          <p:grpSpPr bwMode="auto">
            <a:xfrm>
              <a:off x="2928" y="2304"/>
              <a:ext cx="432" cy="576"/>
              <a:chOff x="2976" y="2112"/>
              <a:chExt cx="432" cy="576"/>
            </a:xfrm>
          </p:grpSpPr>
          <p:sp>
            <p:nvSpPr>
              <p:cNvPr id="40974" name="Rectangle 14"/>
              <p:cNvSpPr>
                <a:spLocks noChangeArrowheads="1"/>
              </p:cNvSpPr>
              <p:nvPr/>
            </p:nvSpPr>
            <p:spPr bwMode="auto">
              <a:xfrm>
                <a:off x="2976" y="2112"/>
                <a:ext cx="43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0975" name="Object 15"/>
              <p:cNvGraphicFramePr>
                <a:graphicFrameLocks noChangeAspect="1"/>
              </p:cNvGraphicFramePr>
              <p:nvPr/>
            </p:nvGraphicFramePr>
            <p:xfrm>
              <a:off x="3120" y="2160"/>
              <a:ext cx="120" cy="504"/>
            </p:xfrm>
            <a:graphic>
              <a:graphicData uri="http://schemas.openxmlformats.org/presentationml/2006/ole">
                <mc:AlternateContent xmlns:mc="http://schemas.openxmlformats.org/markup-compatibility/2006">
                  <mc:Choice xmlns:v="urn:schemas-microsoft-com:vml" Requires="v">
                    <p:oleObj spid="_x0000_s33778" name="Equation" r:id="rId7" imgW="190440" imgH="723600" progId="Equation.3">
                      <p:embed/>
                    </p:oleObj>
                  </mc:Choice>
                  <mc:Fallback>
                    <p:oleObj name="Equation" r:id="rId7"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0" y="2160"/>
                            <a:ext cx="12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40976" name="Group 16"/>
            <p:cNvGrpSpPr>
              <a:grpSpLocks/>
            </p:cNvGrpSpPr>
            <p:nvPr/>
          </p:nvGrpSpPr>
          <p:grpSpPr bwMode="auto">
            <a:xfrm>
              <a:off x="3696" y="2304"/>
              <a:ext cx="432" cy="576"/>
              <a:chOff x="3696" y="2208"/>
              <a:chExt cx="432" cy="576"/>
            </a:xfrm>
          </p:grpSpPr>
          <p:sp>
            <p:nvSpPr>
              <p:cNvPr id="40977" name="Rectangle 17"/>
              <p:cNvSpPr>
                <a:spLocks noChangeArrowheads="1"/>
              </p:cNvSpPr>
              <p:nvPr/>
            </p:nvSpPr>
            <p:spPr bwMode="auto">
              <a:xfrm>
                <a:off x="3696" y="2208"/>
                <a:ext cx="43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40978" name="Object 18"/>
              <p:cNvGraphicFramePr>
                <a:graphicFrameLocks noChangeAspect="1"/>
              </p:cNvGraphicFramePr>
              <p:nvPr/>
            </p:nvGraphicFramePr>
            <p:xfrm>
              <a:off x="3840" y="2256"/>
              <a:ext cx="120" cy="504"/>
            </p:xfrm>
            <a:graphic>
              <a:graphicData uri="http://schemas.openxmlformats.org/presentationml/2006/ole">
                <mc:AlternateContent xmlns:mc="http://schemas.openxmlformats.org/markup-compatibility/2006">
                  <mc:Choice xmlns:v="urn:schemas-microsoft-com:vml" Requires="v">
                    <p:oleObj spid="_x0000_s33779" name="Equation" r:id="rId9" imgW="190440" imgH="723600" progId="Equation.3">
                      <p:embed/>
                    </p:oleObj>
                  </mc:Choice>
                  <mc:Fallback>
                    <p:oleObj name="Equation" r:id="rId9" imgW="190440" imgH="723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2256"/>
                            <a:ext cx="120"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40980" name="Line 20"/>
            <p:cNvSpPr>
              <a:spLocks noChangeShapeType="1"/>
            </p:cNvSpPr>
            <p:nvPr/>
          </p:nvSpPr>
          <p:spPr bwMode="auto">
            <a:xfrm>
              <a:off x="2496" y="2592"/>
              <a:ext cx="432"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40981" name="Object 21"/>
            <p:cNvGraphicFramePr>
              <a:graphicFrameLocks noChangeAspect="1"/>
            </p:cNvGraphicFramePr>
            <p:nvPr/>
          </p:nvGraphicFramePr>
          <p:xfrm>
            <a:off x="2584" y="2400"/>
            <a:ext cx="120" cy="160"/>
          </p:xfrm>
          <a:graphic>
            <a:graphicData uri="http://schemas.openxmlformats.org/presentationml/2006/ole">
              <mc:AlternateContent xmlns:mc="http://schemas.openxmlformats.org/markup-compatibility/2006">
                <mc:Choice xmlns:v="urn:schemas-microsoft-com:vml" Requires="v">
                  <p:oleObj spid="_x0000_s33780" name="Equation" r:id="rId10" imgW="190440" imgH="253800" progId="Equation.3">
                    <p:embed/>
                  </p:oleObj>
                </mc:Choice>
                <mc:Fallback>
                  <p:oleObj name="Equation" r:id="rId10" imgW="19044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84" y="2400"/>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0983" name="Line 23"/>
            <p:cNvSpPr>
              <a:spLocks noChangeShapeType="1"/>
            </p:cNvSpPr>
            <p:nvPr/>
          </p:nvSpPr>
          <p:spPr bwMode="auto">
            <a:xfrm>
              <a:off x="3360" y="2592"/>
              <a:ext cx="336"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aphicFrame>
          <p:nvGraphicFramePr>
            <p:cNvPr id="40984" name="Object 24"/>
            <p:cNvGraphicFramePr>
              <a:graphicFrameLocks noChangeAspect="1"/>
            </p:cNvGraphicFramePr>
            <p:nvPr/>
          </p:nvGraphicFramePr>
          <p:xfrm>
            <a:off x="3456" y="2400"/>
            <a:ext cx="120" cy="160"/>
          </p:xfrm>
          <a:graphic>
            <a:graphicData uri="http://schemas.openxmlformats.org/presentationml/2006/ole">
              <mc:AlternateContent xmlns:mc="http://schemas.openxmlformats.org/markup-compatibility/2006">
                <mc:Choice xmlns:v="urn:schemas-microsoft-com:vml" Requires="v">
                  <p:oleObj spid="_x0000_s33781" name="Equation" r:id="rId12" imgW="190440" imgH="253800" progId="Equation.3">
                    <p:embed/>
                  </p:oleObj>
                </mc:Choice>
                <mc:Fallback>
                  <p:oleObj name="Equation" r:id="rId12" imgW="19044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56" y="2400"/>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0987" name="Line 27"/>
            <p:cNvSpPr>
              <a:spLocks noChangeShapeType="1"/>
            </p:cNvSpPr>
            <p:nvPr/>
          </p:nvSpPr>
          <p:spPr bwMode="auto">
            <a:xfrm>
              <a:off x="4128" y="2592"/>
              <a:ext cx="768"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nvGrpSpPr>
            <p:cNvPr id="40988" name="Group 28"/>
            <p:cNvGrpSpPr>
              <a:grpSpLocks/>
            </p:cNvGrpSpPr>
            <p:nvPr/>
          </p:nvGrpSpPr>
          <p:grpSpPr bwMode="auto">
            <a:xfrm>
              <a:off x="2976" y="2976"/>
              <a:ext cx="384" cy="528"/>
              <a:chOff x="2976" y="2928"/>
              <a:chExt cx="384" cy="528"/>
            </a:xfrm>
          </p:grpSpPr>
          <p:sp>
            <p:nvSpPr>
              <p:cNvPr id="40989" name="AutoShape 29"/>
              <p:cNvSpPr>
                <a:spLocks noChangeArrowheads="1"/>
              </p:cNvSpPr>
              <p:nvPr/>
            </p:nvSpPr>
            <p:spPr bwMode="auto">
              <a:xfrm rot="16200000" flipH="1">
                <a:off x="2904" y="3000"/>
                <a:ext cx="528" cy="38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990" name="Text Box 30"/>
              <p:cNvSpPr txBox="1">
                <a:spLocks noChangeArrowheads="1"/>
              </p:cNvSpPr>
              <p:nvPr/>
            </p:nvSpPr>
            <p:spPr bwMode="auto">
              <a:xfrm>
                <a:off x="3120" y="3024"/>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b="0" i="1">
                    <a:latin typeface="Times New Roman" charset="0"/>
                  </a:rPr>
                  <a:t>c</a:t>
                </a:r>
              </a:p>
            </p:txBody>
          </p:sp>
        </p:grpSp>
        <p:cxnSp>
          <p:nvCxnSpPr>
            <p:cNvPr id="40991" name="AutoShape 31"/>
            <p:cNvCxnSpPr>
              <a:cxnSpLocks noChangeShapeType="1"/>
            </p:cNvCxnSpPr>
            <p:nvPr/>
          </p:nvCxnSpPr>
          <p:spPr bwMode="auto">
            <a:xfrm rot="5400000">
              <a:off x="3146" y="2806"/>
              <a:ext cx="631" cy="204"/>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0992" name="Group 32"/>
            <p:cNvGrpSpPr>
              <a:grpSpLocks/>
            </p:cNvGrpSpPr>
            <p:nvPr/>
          </p:nvGrpSpPr>
          <p:grpSpPr bwMode="auto">
            <a:xfrm>
              <a:off x="3264" y="3408"/>
              <a:ext cx="384" cy="528"/>
              <a:chOff x="3264" y="3408"/>
              <a:chExt cx="384" cy="528"/>
            </a:xfrm>
          </p:grpSpPr>
          <p:sp>
            <p:nvSpPr>
              <p:cNvPr id="40993" name="AutoShape 33"/>
              <p:cNvSpPr>
                <a:spLocks noChangeArrowheads="1"/>
              </p:cNvSpPr>
              <p:nvPr/>
            </p:nvSpPr>
            <p:spPr bwMode="auto">
              <a:xfrm rot="16200000" flipH="1">
                <a:off x="3192" y="3480"/>
                <a:ext cx="528" cy="384"/>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994" name="Text Box 34"/>
              <p:cNvSpPr txBox="1">
                <a:spLocks noChangeArrowheads="1"/>
              </p:cNvSpPr>
              <p:nvPr/>
            </p:nvSpPr>
            <p:spPr bwMode="auto">
              <a:xfrm>
                <a:off x="3408" y="3504"/>
                <a:ext cx="1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b="0" i="1">
                    <a:latin typeface="Times New Roman" charset="0"/>
                  </a:rPr>
                  <a:t>k</a:t>
                </a:r>
              </a:p>
            </p:txBody>
          </p:sp>
        </p:grpSp>
        <p:cxnSp>
          <p:nvCxnSpPr>
            <p:cNvPr id="40995" name="AutoShape 35"/>
            <p:cNvCxnSpPr>
              <a:cxnSpLocks noChangeShapeType="1"/>
              <a:endCxn id="40993" idx="3"/>
            </p:cNvCxnSpPr>
            <p:nvPr/>
          </p:nvCxnSpPr>
          <p:spPr bwMode="auto">
            <a:xfrm rot="5400000">
              <a:off x="3522" y="2718"/>
              <a:ext cx="1079" cy="828"/>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40998" name="Object 38"/>
            <p:cNvGraphicFramePr>
              <a:graphicFrameLocks noChangeAspect="1"/>
            </p:cNvGraphicFramePr>
            <p:nvPr/>
          </p:nvGraphicFramePr>
          <p:xfrm>
            <a:off x="2548" y="3024"/>
            <a:ext cx="192" cy="160"/>
          </p:xfrm>
          <a:graphic>
            <a:graphicData uri="http://schemas.openxmlformats.org/presentationml/2006/ole">
              <mc:AlternateContent xmlns:mc="http://schemas.openxmlformats.org/markup-compatibility/2006">
                <mc:Choice xmlns:v="urn:schemas-microsoft-com:vml" Requires="v">
                  <p:oleObj spid="_x0000_s33782" name="Equation" r:id="rId14" imgW="304560" imgH="253800" progId="Equation.3">
                    <p:embed/>
                  </p:oleObj>
                </mc:Choice>
                <mc:Fallback>
                  <p:oleObj name="Equation" r:id="rId14" imgW="304560" imgH="253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8" y="3024"/>
                          <a:ext cx="192"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0999" name="Object 39"/>
            <p:cNvGraphicFramePr>
              <a:graphicFrameLocks noChangeAspect="1"/>
            </p:cNvGraphicFramePr>
            <p:nvPr/>
          </p:nvGraphicFramePr>
          <p:xfrm>
            <a:off x="2544" y="3456"/>
            <a:ext cx="200" cy="176"/>
          </p:xfrm>
          <a:graphic>
            <a:graphicData uri="http://schemas.openxmlformats.org/presentationml/2006/ole">
              <mc:AlternateContent xmlns:mc="http://schemas.openxmlformats.org/markup-compatibility/2006">
                <mc:Choice xmlns:v="urn:schemas-microsoft-com:vml" Requires="v">
                  <p:oleObj spid="_x0000_s33783" name="Equation" r:id="rId16" imgW="317160" imgH="279360" progId="Equation.3">
                    <p:embed/>
                  </p:oleObj>
                </mc:Choice>
                <mc:Fallback>
                  <p:oleObj name="Equation" r:id="rId16" imgW="317160" imgH="27936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44" y="3456"/>
                          <a:ext cx="20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41002" name="AutoShape 42"/>
            <p:cNvCxnSpPr>
              <a:cxnSpLocks noChangeShapeType="1"/>
              <a:stCxn id="40989" idx="0"/>
              <a:endCxn id="40971" idx="2"/>
            </p:cNvCxnSpPr>
            <p:nvPr/>
          </p:nvCxnSpPr>
          <p:spPr bwMode="auto">
            <a:xfrm rot="10800000">
              <a:off x="1152" y="2976"/>
              <a:ext cx="1824" cy="263"/>
            </a:xfrm>
            <a:prstGeom prst="bentConnector2">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41003" name="AutoShape 43"/>
            <p:cNvCxnSpPr>
              <a:cxnSpLocks noChangeShapeType="1"/>
            </p:cNvCxnSpPr>
            <p:nvPr/>
          </p:nvCxnSpPr>
          <p:spPr bwMode="auto">
            <a:xfrm rot="10800000">
              <a:off x="960" y="2592"/>
              <a:ext cx="2304" cy="1079"/>
            </a:xfrm>
            <a:prstGeom prst="bentConnector3">
              <a:avLst>
                <a:gd name="adj1" fmla="val 106250"/>
              </a:avLst>
            </a:prstGeom>
            <a:noFill/>
            <a:ln w="952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41004" name="Line 44"/>
            <p:cNvSpPr>
              <a:spLocks noChangeShapeType="1"/>
            </p:cNvSpPr>
            <p:nvPr/>
          </p:nvSpPr>
          <p:spPr bwMode="auto">
            <a:xfrm>
              <a:off x="624" y="2352"/>
              <a:ext cx="336"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41005" name="Text Box 45"/>
            <p:cNvSpPr txBox="1">
              <a:spLocks noChangeArrowheads="1"/>
            </p:cNvSpPr>
            <p:nvPr/>
          </p:nvSpPr>
          <p:spPr bwMode="auto">
            <a:xfrm>
              <a:off x="207" y="2208"/>
              <a:ext cx="421"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i="1">
                  <a:latin typeface="Times New Roman" charset="0"/>
                </a:rPr>
                <a:t>f(t)</a:t>
              </a:r>
            </a:p>
            <a:p>
              <a:r>
                <a:rPr lang="en-US" b="0"/>
                <a:t>input</a:t>
              </a:r>
            </a:p>
          </p:txBody>
        </p:sp>
        <p:sp>
          <p:nvSpPr>
            <p:cNvPr id="41006" name="Text Box 46"/>
            <p:cNvSpPr txBox="1">
              <a:spLocks noChangeArrowheads="1"/>
            </p:cNvSpPr>
            <p:nvPr/>
          </p:nvSpPr>
          <p:spPr bwMode="auto">
            <a:xfrm>
              <a:off x="1000" y="2208"/>
              <a:ext cx="17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a:t>+</a:t>
              </a:r>
            </a:p>
          </p:txBody>
        </p:sp>
        <p:sp>
          <p:nvSpPr>
            <p:cNvPr id="41007" name="Text Box 47"/>
            <p:cNvSpPr txBox="1">
              <a:spLocks noChangeArrowheads="1"/>
            </p:cNvSpPr>
            <p:nvPr/>
          </p:nvSpPr>
          <p:spPr bwMode="auto">
            <a:xfrm>
              <a:off x="976" y="2448"/>
              <a:ext cx="15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a:t>-</a:t>
              </a:r>
            </a:p>
          </p:txBody>
        </p:sp>
        <p:sp>
          <p:nvSpPr>
            <p:cNvPr id="41008" name="Text Box 48"/>
            <p:cNvSpPr txBox="1">
              <a:spLocks noChangeArrowheads="1"/>
            </p:cNvSpPr>
            <p:nvPr/>
          </p:nvSpPr>
          <p:spPr bwMode="auto">
            <a:xfrm>
              <a:off x="1072" y="2736"/>
              <a:ext cx="15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a:t>-</a:t>
              </a:r>
            </a:p>
          </p:txBody>
        </p:sp>
        <p:graphicFrame>
          <p:nvGraphicFramePr>
            <p:cNvPr id="41009" name="Object 49"/>
            <p:cNvGraphicFramePr>
              <a:graphicFrameLocks noChangeAspect="1"/>
            </p:cNvGraphicFramePr>
            <p:nvPr/>
          </p:nvGraphicFramePr>
          <p:xfrm>
            <a:off x="3600" y="3072"/>
            <a:ext cx="120" cy="160"/>
          </p:xfrm>
          <a:graphic>
            <a:graphicData uri="http://schemas.openxmlformats.org/presentationml/2006/ole">
              <mc:AlternateContent xmlns:mc="http://schemas.openxmlformats.org/markup-compatibility/2006">
                <mc:Choice xmlns:v="urn:schemas-microsoft-com:vml" Requires="v">
                  <p:oleObj spid="_x0000_s33784" name="Equation" r:id="rId18" imgW="190440" imgH="253800" progId="Equation.3">
                    <p:embed/>
                  </p:oleObj>
                </mc:Choice>
                <mc:Fallback>
                  <p:oleObj name="Equation" r:id="rId18" imgW="19044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0" y="3072"/>
                          <a:ext cx="120"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1010" name="Object 50"/>
            <p:cNvGraphicFramePr>
              <a:graphicFrameLocks noChangeAspect="1"/>
            </p:cNvGraphicFramePr>
            <p:nvPr/>
          </p:nvGraphicFramePr>
          <p:xfrm>
            <a:off x="4032" y="3504"/>
            <a:ext cx="120" cy="128"/>
          </p:xfrm>
          <a:graphic>
            <a:graphicData uri="http://schemas.openxmlformats.org/presentationml/2006/ole">
              <mc:AlternateContent xmlns:mc="http://schemas.openxmlformats.org/markup-compatibility/2006">
                <mc:Choice xmlns:v="urn:schemas-microsoft-com:vml" Requires="v">
                  <p:oleObj spid="_x0000_s33785" name="Equation" r:id="rId19" imgW="190440" imgH="203040" progId="Equation.3">
                    <p:embed/>
                  </p:oleObj>
                </mc:Choice>
                <mc:Fallback>
                  <p:oleObj name="Equation" r:id="rId19" imgW="19044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32" y="3504"/>
                          <a:ext cx="120"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1012" name="Object 52"/>
            <p:cNvGraphicFramePr>
              <a:graphicFrameLocks noChangeAspect="1"/>
            </p:cNvGraphicFramePr>
            <p:nvPr/>
          </p:nvGraphicFramePr>
          <p:xfrm>
            <a:off x="4416" y="2448"/>
            <a:ext cx="120" cy="128"/>
          </p:xfrm>
          <a:graphic>
            <a:graphicData uri="http://schemas.openxmlformats.org/presentationml/2006/ole">
              <mc:AlternateContent xmlns:mc="http://schemas.openxmlformats.org/markup-compatibility/2006">
                <mc:Choice xmlns:v="urn:schemas-microsoft-com:vml" Requires="v">
                  <p:oleObj spid="_x0000_s33786" name="Equation" r:id="rId21" imgW="190440" imgH="203040" progId="Equation.3">
                    <p:embed/>
                  </p:oleObj>
                </mc:Choice>
                <mc:Fallback>
                  <p:oleObj name="Equation" r:id="rId21" imgW="19044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16" y="2448"/>
                          <a:ext cx="120"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1013" name="Text Box 53"/>
            <p:cNvSpPr txBox="1">
              <a:spLocks noChangeArrowheads="1"/>
            </p:cNvSpPr>
            <p:nvPr/>
          </p:nvSpPr>
          <p:spPr bwMode="auto">
            <a:xfrm>
              <a:off x="4832" y="2448"/>
              <a:ext cx="507" cy="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r>
                <a:rPr lang="en-US" b="0" i="1" dirty="0">
                  <a:latin typeface="Times New Roman" charset="0"/>
                </a:rPr>
                <a:t>x(t)</a:t>
              </a:r>
            </a:p>
            <a:p>
              <a:r>
                <a:rPr lang="en-US" b="0" dirty="0"/>
                <a:t>output</a:t>
              </a:r>
            </a:p>
          </p:txBody>
        </p:sp>
      </p:grpSp>
      <p:sp>
        <p:nvSpPr>
          <p:cNvPr id="2" name="Rectangle 1"/>
          <p:cNvSpPr/>
          <p:nvPr/>
        </p:nvSpPr>
        <p:spPr>
          <a:xfrm>
            <a:off x="1039979" y="1551491"/>
            <a:ext cx="7704054" cy="830997"/>
          </a:xfrm>
          <a:prstGeom prst="rect">
            <a:avLst/>
          </a:prstGeom>
        </p:spPr>
        <p:txBody>
          <a:bodyPr wrap="square">
            <a:spAutoFit/>
          </a:bodyPr>
          <a:lstStyle/>
          <a:p>
            <a:pPr marL="285750" indent="-285750" algn="l">
              <a:buFont typeface="Arial"/>
              <a:buChar char="•"/>
            </a:pPr>
            <a:r>
              <a:rPr lang="en-US" sz="2400" dirty="0">
                <a:latin typeface="Arial"/>
                <a:cs typeface="Arial"/>
              </a:rPr>
              <a:t>Bring all the signals and inputs to the summing </a:t>
            </a:r>
            <a:r>
              <a:rPr lang="en-US" sz="2400" dirty="0" smtClean="0">
                <a:latin typeface="Arial"/>
                <a:cs typeface="Arial"/>
              </a:rPr>
              <a:t>block</a:t>
            </a:r>
            <a:endParaRPr lang="en-US" sz="2400" dirty="0">
              <a:latin typeface="Arial"/>
              <a:cs typeface="Arial"/>
            </a:endParaRPr>
          </a:p>
          <a:p>
            <a:pPr marL="285750" indent="-285750" algn="l">
              <a:buFont typeface="Arial"/>
              <a:buChar char="•"/>
            </a:pPr>
            <a:r>
              <a:rPr lang="en-US" sz="2400" dirty="0">
                <a:latin typeface="Arial"/>
                <a:cs typeface="Arial"/>
              </a:rPr>
              <a:t>Check signs on the </a:t>
            </a:r>
            <a:r>
              <a:rPr lang="en-US" sz="2400" dirty="0" smtClean="0">
                <a:latin typeface="Arial"/>
                <a:cs typeface="Arial"/>
              </a:rPr>
              <a:t>summer</a:t>
            </a:r>
            <a:endParaRPr lang="en-US" sz="2400" dirty="0">
              <a:latin typeface="Arial"/>
              <a:cs typeface="Arial"/>
            </a:endParaRPr>
          </a:p>
        </p:txBody>
      </p:sp>
      <p:sp>
        <p:nvSpPr>
          <p:cNvPr id="43"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Complete the model</a:t>
            </a:r>
          </a:p>
        </p:txBody>
      </p:sp>
      <p:graphicFrame>
        <p:nvGraphicFramePr>
          <p:cNvPr id="44" name="Object 4"/>
          <p:cNvGraphicFramePr>
            <a:graphicFrameLocks noChangeAspect="1"/>
          </p:cNvGraphicFramePr>
          <p:nvPr>
            <p:extLst/>
          </p:nvPr>
        </p:nvGraphicFramePr>
        <p:xfrm>
          <a:off x="2747857" y="2664463"/>
          <a:ext cx="3644900" cy="577850"/>
        </p:xfrm>
        <a:graphic>
          <a:graphicData uri="http://schemas.openxmlformats.org/presentationml/2006/ole">
            <mc:AlternateContent xmlns:mc="http://schemas.openxmlformats.org/markup-compatibility/2006">
              <mc:Choice xmlns:v="urn:schemas-microsoft-com:vml" Requires="v">
                <p:oleObj spid="_x0000_s33787" name="Equation" r:id="rId22" imgW="1181100" imgH="203200" progId="Equation.DSMT4">
                  <p:embed/>
                </p:oleObj>
              </mc:Choice>
              <mc:Fallback>
                <p:oleObj name="Equation" r:id="rId22" imgW="1181100" imgH="203200" progId="Equation.DSMT4">
                  <p:embed/>
                  <p:pic>
                    <p:nvPicPr>
                      <p:cNvPr id="0" name=""/>
                      <p:cNvPicPr>
                        <a:picLocks noChangeAspect="1" noChangeArrowheads="1"/>
                      </p:cNvPicPr>
                      <p:nvPr/>
                    </p:nvPicPr>
                    <p:blipFill>
                      <a:blip r:embed="rId23"/>
                      <a:srcRect/>
                      <a:stretch>
                        <a:fillRect/>
                      </a:stretch>
                    </p:blipFill>
                    <p:spPr bwMode="auto">
                      <a:xfrm>
                        <a:off x="2747857" y="2664463"/>
                        <a:ext cx="3644900" cy="577850"/>
                      </a:xfrm>
                      <a:prstGeom prst="rect">
                        <a:avLst/>
                      </a:prstGeom>
                      <a:noFill/>
                      <a:ln>
                        <a:noFill/>
                      </a:ln>
                      <a:effectLst/>
                      <a:extLst/>
                    </p:spPr>
                  </p:pic>
                </p:oleObj>
              </mc:Fallback>
            </mc:AlternateContent>
          </a:graphicData>
        </a:graphic>
      </p:graphicFrame>
      <p:cxnSp>
        <p:nvCxnSpPr>
          <p:cNvPr id="4" name="Straight Arrow Connector 3"/>
          <p:cNvCxnSpPr/>
          <p:nvPr/>
        </p:nvCxnSpPr>
        <p:spPr>
          <a:xfrm flipH="1">
            <a:off x="2620965" y="3104622"/>
            <a:ext cx="217162" cy="92511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8321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728349" y="2600324"/>
            <a:ext cx="36322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spcBef>
                <a:spcPct val="50000"/>
              </a:spcBef>
            </a:pPr>
            <a:endParaRPr lang="en-US"/>
          </a:p>
        </p:txBody>
      </p:sp>
      <p:pic>
        <p:nvPicPr>
          <p:cNvPr id="5735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850" y="771527"/>
            <a:ext cx="4932363" cy="320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573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751" y="771524"/>
            <a:ext cx="3319198" cy="556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7355" name="Line 11"/>
          <p:cNvSpPr>
            <a:spLocks noChangeShapeType="1"/>
          </p:cNvSpPr>
          <p:nvPr/>
        </p:nvSpPr>
        <p:spPr bwMode="auto">
          <a:xfrm flipV="1">
            <a:off x="2004199" y="2295524"/>
            <a:ext cx="2311400" cy="2590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pic>
        <p:nvPicPr>
          <p:cNvPr id="5735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638" y="4048127"/>
            <a:ext cx="3879850" cy="280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7350" name="Text Box 6"/>
          <p:cNvSpPr txBox="1">
            <a:spLocks noChangeArrowheads="1"/>
          </p:cNvSpPr>
          <p:nvPr/>
        </p:nvSpPr>
        <p:spPr bwMode="auto">
          <a:xfrm>
            <a:off x="4186813" y="4718245"/>
            <a:ext cx="4292600" cy="156966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lgn="l"/>
            <a:r>
              <a:rPr lang="en-US" sz="2400" b="0" dirty="0">
                <a:latin typeface="Arial"/>
                <a:cs typeface="Arial"/>
              </a:rPr>
              <a:t>Double-click on </a:t>
            </a:r>
            <a:r>
              <a:rPr lang="en-US" sz="2400" b="0" i="1" dirty="0">
                <a:latin typeface="Arial"/>
                <a:cs typeface="Arial"/>
              </a:rPr>
              <a:t>Step</a:t>
            </a:r>
            <a:r>
              <a:rPr lang="en-US" sz="2400" b="0" dirty="0">
                <a:latin typeface="Arial"/>
                <a:cs typeface="Arial"/>
              </a:rPr>
              <a:t> block to set parameters. For a step input of magnitude 3, set </a:t>
            </a:r>
            <a:r>
              <a:rPr lang="en-US" sz="2400" b="0" i="1" dirty="0">
                <a:latin typeface="Arial"/>
                <a:cs typeface="Arial"/>
              </a:rPr>
              <a:t>Final value</a:t>
            </a:r>
            <a:r>
              <a:rPr lang="en-US" sz="2400" b="0" dirty="0">
                <a:latin typeface="Arial"/>
                <a:cs typeface="Arial"/>
              </a:rPr>
              <a:t> to 3</a:t>
            </a:r>
          </a:p>
        </p:txBody>
      </p:sp>
      <p:sp>
        <p:nvSpPr>
          <p:cNvPr id="9"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Drive with a step function</a:t>
            </a:r>
          </a:p>
        </p:txBody>
      </p:sp>
    </p:spTree>
    <p:extLst>
      <p:ext uri="{BB962C8B-B14F-4D97-AF65-F5344CB8AC3E}">
        <p14:creationId xmlns:p14="http://schemas.microsoft.com/office/powerpoint/2010/main" val="207737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5" grpId="0" animBg="1"/>
      <p:bldP spid="5735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31" y="799676"/>
            <a:ext cx="8579201" cy="57231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Final Simulink model</a:t>
            </a:r>
          </a:p>
        </p:txBody>
      </p:sp>
    </p:spTree>
    <p:extLst>
      <p:ext uri="{BB962C8B-B14F-4D97-AF65-F5344CB8AC3E}">
        <p14:creationId xmlns:p14="http://schemas.microsoft.com/office/powerpoint/2010/main" val="70837534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30" y="783997"/>
            <a:ext cx="8561418" cy="570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4" name="Title 1"/>
          <p:cNvSpPr txBox="1">
            <a:spLocks/>
          </p:cNvSpPr>
          <p:nvPr/>
        </p:nvSpPr>
        <p:spPr>
          <a:xfrm>
            <a:off x="474134"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t>Run the simulation</a:t>
            </a:r>
          </a:p>
        </p:txBody>
      </p:sp>
    </p:spTree>
    <p:extLst>
      <p:ext uri="{BB962C8B-B14F-4D97-AF65-F5344CB8AC3E}">
        <p14:creationId xmlns:p14="http://schemas.microsoft.com/office/powerpoint/2010/main" val="151516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a:xfrm>
            <a:off x="546100" y="1210741"/>
            <a:ext cx="8915400" cy="4525963"/>
          </a:xfrm>
        </p:spPr>
        <p:txBody>
          <a:bodyPr>
            <a:normAutofit/>
          </a:bodyPr>
          <a:lstStyle/>
          <a:p>
            <a:r>
              <a:rPr lang="en-US" sz="2800" dirty="0"/>
              <a:t>Any circuit with a single capacitor, a single inductor, an arbitrary number of sources, and an arbitrary number of resistors is a circuit of order </a:t>
            </a:r>
            <a:r>
              <a:rPr lang="en-US" sz="2800" dirty="0" smtClean="0"/>
              <a:t>2</a:t>
            </a:r>
          </a:p>
          <a:p>
            <a:r>
              <a:rPr lang="en-US" sz="2800" dirty="0"/>
              <a:t>The source and resistor may be equivalent to a circuit with many resistors and </a:t>
            </a:r>
            <a:r>
              <a:rPr lang="en-US" sz="2800" dirty="0" smtClean="0"/>
              <a:t>sources</a:t>
            </a:r>
            <a:endParaRPr lang="en-US" sz="2800" dirty="0"/>
          </a:p>
          <a:p>
            <a:r>
              <a:rPr lang="en-US" sz="2800" dirty="0"/>
              <a:t>Any voltage or current in such a circuit is the solution to a </a:t>
            </a:r>
            <a:r>
              <a:rPr lang="en-US" sz="2800" dirty="0" smtClean="0"/>
              <a:t>2</a:t>
            </a:r>
            <a:r>
              <a:rPr lang="en-US" sz="2800" baseline="30000" dirty="0" smtClean="0"/>
              <a:t>nd</a:t>
            </a:r>
            <a:r>
              <a:rPr lang="en-US" sz="2800" dirty="0" smtClean="0"/>
              <a:t>  </a:t>
            </a:r>
            <a:r>
              <a:rPr lang="en-US" sz="2800" dirty="0"/>
              <a:t>order differential equation</a:t>
            </a:r>
          </a:p>
        </p:txBody>
      </p:sp>
      <p:grpSp>
        <p:nvGrpSpPr>
          <p:cNvPr id="4" name="Group 3"/>
          <p:cNvGrpSpPr/>
          <p:nvPr/>
        </p:nvGrpSpPr>
        <p:grpSpPr>
          <a:xfrm>
            <a:off x="5461000" y="4064001"/>
            <a:ext cx="3962400" cy="2595563"/>
            <a:chOff x="2311400" y="1524000"/>
            <a:chExt cx="3962400" cy="2595563"/>
          </a:xfrm>
        </p:grpSpPr>
        <p:sp>
          <p:nvSpPr>
            <p:cNvPr id="5" name="Text Box 13"/>
            <p:cNvSpPr txBox="1">
              <a:spLocks noChangeArrowheads="1"/>
            </p:cNvSpPr>
            <p:nvPr/>
          </p:nvSpPr>
          <p:spPr bwMode="auto">
            <a:xfrm>
              <a:off x="2311400" y="2667000"/>
              <a:ext cx="1155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0" hangingPunct="0">
                <a:spcBef>
                  <a:spcPct val="50000"/>
                </a:spcBef>
              </a:pPr>
              <a:r>
                <a:rPr lang="en-US" i="1"/>
                <a:t>v</a:t>
              </a:r>
              <a:r>
                <a:rPr lang="en-US" i="1" baseline="-25000"/>
                <a:t>s</a:t>
              </a:r>
              <a:r>
                <a:rPr lang="en-US"/>
                <a:t>(</a:t>
              </a:r>
              <a:r>
                <a:rPr lang="en-US" i="1"/>
                <a:t>t</a:t>
              </a:r>
              <a:r>
                <a:rPr lang="en-US"/>
                <a:t>)</a:t>
              </a:r>
            </a:p>
          </p:txBody>
        </p:sp>
        <p:sp>
          <p:nvSpPr>
            <p:cNvPr id="6" name="Text Box 4"/>
            <p:cNvSpPr txBox="1">
              <a:spLocks noChangeArrowheads="1"/>
            </p:cNvSpPr>
            <p:nvPr/>
          </p:nvSpPr>
          <p:spPr bwMode="auto">
            <a:xfrm>
              <a:off x="4540250" y="22098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a:t>R</a:t>
              </a:r>
            </a:p>
          </p:txBody>
        </p:sp>
        <p:sp>
          <p:nvSpPr>
            <p:cNvPr id="7" name="Freeform 5"/>
            <p:cNvSpPr>
              <a:spLocks/>
            </p:cNvSpPr>
            <p:nvPr/>
          </p:nvSpPr>
          <p:spPr bwMode="auto">
            <a:xfrm>
              <a:off x="4540250" y="1905000"/>
              <a:ext cx="990600" cy="304800"/>
            </a:xfrm>
            <a:custGeom>
              <a:avLst/>
              <a:gdLst>
                <a:gd name="T0" fmla="*/ 0 w 576"/>
                <a:gd name="T1" fmla="*/ 96 h 192"/>
                <a:gd name="T2" fmla="*/ 48 w 576"/>
                <a:gd name="T3" fmla="*/ 96 h 192"/>
                <a:gd name="T4" fmla="*/ 96 w 576"/>
                <a:gd name="T5" fmla="*/ 0 h 192"/>
                <a:gd name="T6" fmla="*/ 192 w 576"/>
                <a:gd name="T7" fmla="*/ 192 h 192"/>
                <a:gd name="T8" fmla="*/ 288 w 576"/>
                <a:gd name="T9" fmla="*/ 0 h 192"/>
                <a:gd name="T10" fmla="*/ 384 w 576"/>
                <a:gd name="T11" fmla="*/ 192 h 192"/>
                <a:gd name="T12" fmla="*/ 480 w 576"/>
                <a:gd name="T13" fmla="*/ 0 h 192"/>
                <a:gd name="T14" fmla="*/ 528 w 576"/>
                <a:gd name="T15" fmla="*/ 96 h 192"/>
                <a:gd name="T16" fmla="*/ 576 w 576"/>
                <a:gd name="T17"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6" h="192">
                  <a:moveTo>
                    <a:pt x="0" y="96"/>
                  </a:moveTo>
                  <a:lnTo>
                    <a:pt x="48" y="96"/>
                  </a:lnTo>
                  <a:lnTo>
                    <a:pt x="96" y="0"/>
                  </a:lnTo>
                  <a:lnTo>
                    <a:pt x="192" y="192"/>
                  </a:lnTo>
                  <a:lnTo>
                    <a:pt x="288" y="0"/>
                  </a:lnTo>
                  <a:lnTo>
                    <a:pt x="384" y="192"/>
                  </a:lnTo>
                  <a:lnTo>
                    <a:pt x="480" y="0"/>
                  </a:lnTo>
                  <a:lnTo>
                    <a:pt x="528" y="96"/>
                  </a:lnTo>
                  <a:lnTo>
                    <a:pt x="576" y="9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6"/>
            <p:cNvSpPr>
              <a:spLocks noChangeShapeType="1"/>
            </p:cNvSpPr>
            <p:nvPr/>
          </p:nvSpPr>
          <p:spPr bwMode="auto">
            <a:xfrm>
              <a:off x="5530850" y="2057400"/>
              <a:ext cx="495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Line 7"/>
            <p:cNvSpPr>
              <a:spLocks noChangeShapeType="1"/>
            </p:cNvSpPr>
            <p:nvPr/>
          </p:nvSpPr>
          <p:spPr bwMode="auto">
            <a:xfrm flipV="1">
              <a:off x="3962400" y="20574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8"/>
            <p:cNvSpPr>
              <a:spLocks noChangeShapeType="1"/>
            </p:cNvSpPr>
            <p:nvPr/>
          </p:nvSpPr>
          <p:spPr bwMode="auto">
            <a:xfrm>
              <a:off x="3962400" y="2057400"/>
              <a:ext cx="5778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Line 9"/>
            <p:cNvSpPr>
              <a:spLocks noChangeShapeType="1"/>
            </p:cNvSpPr>
            <p:nvPr/>
          </p:nvSpPr>
          <p:spPr bwMode="auto">
            <a:xfrm flipV="1">
              <a:off x="3962400" y="34290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Line 10"/>
            <p:cNvSpPr>
              <a:spLocks noChangeShapeType="1"/>
            </p:cNvSpPr>
            <p:nvPr/>
          </p:nvSpPr>
          <p:spPr bwMode="auto">
            <a:xfrm>
              <a:off x="6026150" y="2057400"/>
              <a:ext cx="0" cy="838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Line 11"/>
            <p:cNvSpPr>
              <a:spLocks noChangeShapeType="1"/>
            </p:cNvSpPr>
            <p:nvPr/>
          </p:nvSpPr>
          <p:spPr bwMode="auto">
            <a:xfrm>
              <a:off x="6026150" y="2971800"/>
              <a:ext cx="0" cy="914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12"/>
            <p:cNvSpPr txBox="1">
              <a:spLocks noChangeArrowheads="1"/>
            </p:cNvSpPr>
            <p:nvPr/>
          </p:nvSpPr>
          <p:spPr bwMode="auto">
            <a:xfrm>
              <a:off x="4622800" y="2743200"/>
              <a:ext cx="1155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eaLnBrk="0" hangingPunct="0">
                <a:spcBef>
                  <a:spcPct val="50000"/>
                </a:spcBef>
              </a:pPr>
              <a:r>
                <a:rPr lang="en-US"/>
                <a:t>C</a:t>
              </a:r>
            </a:p>
          </p:txBody>
        </p:sp>
        <p:sp>
          <p:nvSpPr>
            <p:cNvPr id="15" name="Line 14"/>
            <p:cNvSpPr>
              <a:spLocks noChangeShapeType="1"/>
            </p:cNvSpPr>
            <p:nvPr/>
          </p:nvSpPr>
          <p:spPr bwMode="auto">
            <a:xfrm>
              <a:off x="3962400" y="3886200"/>
              <a:ext cx="41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6" name="Group 15"/>
            <p:cNvGrpSpPr>
              <a:grpSpLocks/>
            </p:cNvGrpSpPr>
            <p:nvPr/>
          </p:nvGrpSpPr>
          <p:grpSpPr bwMode="auto">
            <a:xfrm>
              <a:off x="5778500" y="2895600"/>
              <a:ext cx="495300" cy="152400"/>
              <a:chOff x="1872" y="2784"/>
              <a:chExt cx="288" cy="96"/>
            </a:xfrm>
          </p:grpSpPr>
          <p:sp>
            <p:nvSpPr>
              <p:cNvPr id="32" name="Line 16"/>
              <p:cNvSpPr>
                <a:spLocks noChangeShapeType="1"/>
              </p:cNvSpPr>
              <p:nvPr/>
            </p:nvSpPr>
            <p:spPr bwMode="auto">
              <a:xfrm>
                <a:off x="1872" y="2784"/>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Arc 17"/>
              <p:cNvSpPr>
                <a:spLocks/>
              </p:cNvSpPr>
              <p:nvPr/>
            </p:nvSpPr>
            <p:spPr bwMode="auto">
              <a:xfrm>
                <a:off x="2016" y="2832"/>
                <a:ext cx="144"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Arc 18"/>
              <p:cNvSpPr>
                <a:spLocks/>
              </p:cNvSpPr>
              <p:nvPr/>
            </p:nvSpPr>
            <p:spPr bwMode="auto">
              <a:xfrm flipH="1">
                <a:off x="1872" y="2832"/>
                <a:ext cx="144"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 name="Text Box 19"/>
            <p:cNvSpPr txBox="1">
              <a:spLocks noChangeArrowheads="1"/>
            </p:cNvSpPr>
            <p:nvPr/>
          </p:nvSpPr>
          <p:spPr bwMode="auto">
            <a:xfrm>
              <a:off x="3879850" y="15240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i="1"/>
                <a:t>i</a:t>
              </a:r>
              <a:r>
                <a:rPr lang="en-US" i="1" baseline="-25000"/>
                <a:t> </a:t>
              </a:r>
              <a:r>
                <a:rPr lang="en-US"/>
                <a:t>(</a:t>
              </a:r>
              <a:r>
                <a:rPr lang="en-US" i="1"/>
                <a:t>t</a:t>
              </a:r>
              <a:r>
                <a:rPr lang="en-US"/>
                <a:t>)</a:t>
              </a:r>
            </a:p>
          </p:txBody>
        </p:sp>
        <p:grpSp>
          <p:nvGrpSpPr>
            <p:cNvPr id="18" name="Group 20"/>
            <p:cNvGrpSpPr>
              <a:grpSpLocks/>
            </p:cNvGrpSpPr>
            <p:nvPr/>
          </p:nvGrpSpPr>
          <p:grpSpPr bwMode="auto">
            <a:xfrm rot="5400000">
              <a:off x="4875874" y="3385477"/>
              <a:ext cx="233363" cy="1234810"/>
              <a:chOff x="3165" y="721"/>
              <a:chExt cx="147" cy="718"/>
            </a:xfrm>
          </p:grpSpPr>
          <p:grpSp>
            <p:nvGrpSpPr>
              <p:cNvPr id="23" name="Group 21"/>
              <p:cNvGrpSpPr>
                <a:grpSpLocks/>
              </p:cNvGrpSpPr>
              <p:nvPr/>
            </p:nvGrpSpPr>
            <p:grpSpPr bwMode="auto">
              <a:xfrm>
                <a:off x="3165" y="721"/>
                <a:ext cx="144" cy="240"/>
                <a:chOff x="3165" y="721"/>
                <a:chExt cx="295" cy="575"/>
              </a:xfrm>
            </p:grpSpPr>
            <p:sp>
              <p:nvSpPr>
                <p:cNvPr id="30" name="Arc 22"/>
                <p:cNvSpPr>
                  <a:spLocks/>
                </p:cNvSpPr>
                <p:nvPr/>
              </p:nvSpPr>
              <p:spPr bwMode="auto">
                <a:xfrm>
                  <a:off x="3165" y="721"/>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1" name="Arc 23"/>
                <p:cNvSpPr>
                  <a:spLocks/>
                </p:cNvSpPr>
                <p:nvPr/>
              </p:nvSpPr>
              <p:spPr bwMode="auto">
                <a:xfrm>
                  <a:off x="3168" y="1008"/>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4" name="Group 24"/>
              <p:cNvGrpSpPr>
                <a:grpSpLocks/>
              </p:cNvGrpSpPr>
              <p:nvPr/>
            </p:nvGrpSpPr>
            <p:grpSpPr bwMode="auto">
              <a:xfrm>
                <a:off x="3168" y="961"/>
                <a:ext cx="144" cy="239"/>
                <a:chOff x="3165" y="721"/>
                <a:chExt cx="295" cy="575"/>
              </a:xfrm>
            </p:grpSpPr>
            <p:sp>
              <p:nvSpPr>
                <p:cNvPr id="28" name="Arc 25"/>
                <p:cNvSpPr>
                  <a:spLocks/>
                </p:cNvSpPr>
                <p:nvPr/>
              </p:nvSpPr>
              <p:spPr bwMode="auto">
                <a:xfrm>
                  <a:off x="3165" y="721"/>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Arc 26"/>
                <p:cNvSpPr>
                  <a:spLocks/>
                </p:cNvSpPr>
                <p:nvPr/>
              </p:nvSpPr>
              <p:spPr bwMode="auto">
                <a:xfrm>
                  <a:off x="3168" y="1008"/>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5" name="Group 27"/>
              <p:cNvGrpSpPr>
                <a:grpSpLocks/>
              </p:cNvGrpSpPr>
              <p:nvPr/>
            </p:nvGrpSpPr>
            <p:grpSpPr bwMode="auto">
              <a:xfrm>
                <a:off x="3168" y="1200"/>
                <a:ext cx="144" cy="239"/>
                <a:chOff x="3165" y="721"/>
                <a:chExt cx="295" cy="575"/>
              </a:xfrm>
            </p:grpSpPr>
            <p:sp>
              <p:nvSpPr>
                <p:cNvPr id="26" name="Arc 28"/>
                <p:cNvSpPr>
                  <a:spLocks/>
                </p:cNvSpPr>
                <p:nvPr/>
              </p:nvSpPr>
              <p:spPr bwMode="auto">
                <a:xfrm>
                  <a:off x="3165" y="721"/>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Arc 29"/>
                <p:cNvSpPr>
                  <a:spLocks/>
                </p:cNvSpPr>
                <p:nvPr/>
              </p:nvSpPr>
              <p:spPr bwMode="auto">
                <a:xfrm>
                  <a:off x="3168" y="1008"/>
                  <a:ext cx="292" cy="288"/>
                </a:xfrm>
                <a:custGeom>
                  <a:avLst/>
                  <a:gdLst>
                    <a:gd name="G0" fmla="+- 288 0 0"/>
                    <a:gd name="G1" fmla="+- 21600 0 0"/>
                    <a:gd name="G2" fmla="+- 21600 0 0"/>
                    <a:gd name="T0" fmla="*/ 288 w 21888"/>
                    <a:gd name="T1" fmla="*/ 0 h 43200"/>
                    <a:gd name="T2" fmla="*/ 0 w 21888"/>
                    <a:gd name="T3" fmla="*/ 43198 h 43200"/>
                    <a:gd name="T4" fmla="*/ 288 w 21888"/>
                    <a:gd name="T5" fmla="*/ 21600 h 43200"/>
                  </a:gdLst>
                  <a:ahLst/>
                  <a:cxnLst>
                    <a:cxn ang="0">
                      <a:pos x="T0" y="T1"/>
                    </a:cxn>
                    <a:cxn ang="0">
                      <a:pos x="T2" y="T3"/>
                    </a:cxn>
                    <a:cxn ang="0">
                      <a:pos x="T4" y="T5"/>
                    </a:cxn>
                  </a:cxnLst>
                  <a:rect l="0" t="0" r="r" b="b"/>
                  <a:pathLst>
                    <a:path w="21888" h="43200" fill="none" extrusionOk="0">
                      <a:moveTo>
                        <a:pt x="288" y="-1"/>
                      </a:moveTo>
                      <a:cubicBezTo>
                        <a:pt x="12217" y="0"/>
                        <a:pt x="21888" y="9670"/>
                        <a:pt x="21888" y="21600"/>
                      </a:cubicBezTo>
                      <a:cubicBezTo>
                        <a:pt x="21888" y="33529"/>
                        <a:pt x="12217" y="43200"/>
                        <a:pt x="288" y="43200"/>
                      </a:cubicBezTo>
                      <a:cubicBezTo>
                        <a:pt x="191" y="43199"/>
                        <a:pt x="95" y="43199"/>
                        <a:pt x="-1" y="43198"/>
                      </a:cubicBezTo>
                    </a:path>
                    <a:path w="21888" h="43200" stroke="0" extrusionOk="0">
                      <a:moveTo>
                        <a:pt x="288" y="-1"/>
                      </a:moveTo>
                      <a:cubicBezTo>
                        <a:pt x="12217" y="0"/>
                        <a:pt x="21888" y="9670"/>
                        <a:pt x="21888" y="21600"/>
                      </a:cubicBezTo>
                      <a:cubicBezTo>
                        <a:pt x="21888" y="33529"/>
                        <a:pt x="12217" y="43200"/>
                        <a:pt x="288" y="43200"/>
                      </a:cubicBezTo>
                      <a:cubicBezTo>
                        <a:pt x="191" y="43199"/>
                        <a:pt x="95" y="43199"/>
                        <a:pt x="-1" y="43198"/>
                      </a:cubicBezTo>
                      <a:lnTo>
                        <a:pt x="288"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19" name="Line 30"/>
            <p:cNvSpPr>
              <a:spLocks noChangeShapeType="1"/>
            </p:cNvSpPr>
            <p:nvPr/>
          </p:nvSpPr>
          <p:spPr bwMode="auto">
            <a:xfrm>
              <a:off x="5613400" y="3886200"/>
              <a:ext cx="4127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Text Box 31"/>
            <p:cNvSpPr txBox="1">
              <a:spLocks noChangeArrowheads="1"/>
            </p:cNvSpPr>
            <p:nvPr/>
          </p:nvSpPr>
          <p:spPr bwMode="auto">
            <a:xfrm>
              <a:off x="4540250" y="33528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0" hangingPunct="0">
                <a:spcBef>
                  <a:spcPct val="50000"/>
                </a:spcBef>
              </a:pPr>
              <a:r>
                <a:rPr lang="en-US"/>
                <a:t>L</a:t>
              </a:r>
            </a:p>
          </p:txBody>
        </p:sp>
        <p:sp>
          <p:nvSpPr>
            <p:cNvPr id="21" name="Line 32"/>
            <p:cNvSpPr>
              <a:spLocks noChangeShapeType="1"/>
            </p:cNvSpPr>
            <p:nvPr/>
          </p:nvSpPr>
          <p:spPr bwMode="auto">
            <a:xfrm>
              <a:off x="4210050" y="2057400"/>
              <a:ext cx="1651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Oval 33"/>
            <p:cNvSpPr>
              <a:spLocks noChangeArrowheads="1"/>
            </p:cNvSpPr>
            <p:nvPr/>
          </p:nvSpPr>
          <p:spPr bwMode="auto">
            <a:xfrm>
              <a:off x="3467100" y="2514600"/>
              <a:ext cx="990600" cy="914400"/>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US" b="1" dirty="0"/>
                <a:t>+</a:t>
              </a:r>
            </a:p>
            <a:p>
              <a:pPr algn="ctr" eaLnBrk="0" hangingPunct="0"/>
              <a:r>
                <a:rPr lang="en-US" b="1" dirty="0">
                  <a:cs typeface="Times New Roman" charset="0"/>
                </a:rPr>
                <a:t>–</a:t>
              </a:r>
              <a:endParaRPr lang="en-US" b="1" dirty="0"/>
            </a:p>
          </p:txBody>
        </p:sp>
      </p:grpSp>
      <p:sp>
        <p:nvSpPr>
          <p:cNvPr id="36"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2nd order LCR circuits</a:t>
            </a:r>
          </a:p>
        </p:txBody>
      </p:sp>
    </p:spTree>
    <p:extLst>
      <p:ext uri="{BB962C8B-B14F-4D97-AF65-F5344CB8AC3E}">
        <p14:creationId xmlns:p14="http://schemas.microsoft.com/office/powerpoint/2010/main" val="24034355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29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29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29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7084359" y="6057553"/>
            <a:ext cx="23114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9</a:t>
            </a:fld>
            <a:endParaRPr lang="en-US">
              <a:solidFill>
                <a:schemeClr val="bg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6635" y="1837764"/>
            <a:ext cx="8107964" cy="2913530"/>
          </a:xfrm>
          <a:prstGeom prst="rect">
            <a:avLst/>
          </a:prstGeom>
        </p:spPr>
      </p:pic>
      <p:graphicFrame>
        <p:nvGraphicFramePr>
          <p:cNvPr id="9" name="Object 3"/>
          <p:cNvGraphicFramePr>
            <a:graphicFrameLocks noChangeAspect="1"/>
          </p:cNvGraphicFramePr>
          <p:nvPr>
            <p:extLst>
              <p:ext uri="{D42A27DB-BD31-4B8C-83A1-F6EECF244321}">
                <p14:modId xmlns:p14="http://schemas.microsoft.com/office/powerpoint/2010/main" val="1282125200"/>
              </p:ext>
            </p:extLst>
          </p:nvPr>
        </p:nvGraphicFramePr>
        <p:xfrm>
          <a:off x="2012950" y="1176378"/>
          <a:ext cx="1217613" cy="566738"/>
        </p:xfrm>
        <a:graphic>
          <a:graphicData uri="http://schemas.openxmlformats.org/presentationml/2006/ole">
            <mc:AlternateContent xmlns:mc="http://schemas.openxmlformats.org/markup-compatibility/2006">
              <mc:Choice xmlns:v="urn:schemas-microsoft-com:vml" Requires="v">
                <p:oleObj spid="_x0000_s10003" name="Equation" r:id="rId4" imgW="482600" imgH="241300" progId="Equation.DSMT4">
                  <p:embed/>
                </p:oleObj>
              </mc:Choice>
              <mc:Fallback>
                <p:oleObj name="Equation" r:id="rId4" imgW="482600" imgH="241300" progId="Equation.DSMT4">
                  <p:embed/>
                  <p:pic>
                    <p:nvPicPr>
                      <p:cNvPr id="0" name=""/>
                      <p:cNvPicPr>
                        <a:picLocks noChangeAspect="1" noChangeArrowheads="1"/>
                      </p:cNvPicPr>
                      <p:nvPr/>
                    </p:nvPicPr>
                    <p:blipFill>
                      <a:blip r:embed="rId5"/>
                      <a:srcRect/>
                      <a:stretch>
                        <a:fillRect/>
                      </a:stretch>
                    </p:blipFill>
                    <p:spPr bwMode="auto">
                      <a:xfrm>
                        <a:off x="2012950" y="1176378"/>
                        <a:ext cx="1217613" cy="566738"/>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11046354"/>
              </p:ext>
            </p:extLst>
          </p:nvPr>
        </p:nvGraphicFramePr>
        <p:xfrm>
          <a:off x="3963990" y="1079502"/>
          <a:ext cx="1508125" cy="982663"/>
        </p:xfrm>
        <a:graphic>
          <a:graphicData uri="http://schemas.openxmlformats.org/presentationml/2006/ole">
            <mc:AlternateContent xmlns:mc="http://schemas.openxmlformats.org/markup-compatibility/2006">
              <mc:Choice xmlns:v="urn:schemas-microsoft-com:vml" Requires="v">
                <p:oleObj spid="_x0000_s10004" name="Equation" r:id="rId6" imgW="596900" imgH="419100" progId="Equation.DSMT4">
                  <p:embed/>
                </p:oleObj>
              </mc:Choice>
              <mc:Fallback>
                <p:oleObj name="Equation" r:id="rId6" imgW="596900" imgH="419100" progId="Equation.DSMT4">
                  <p:embed/>
                  <p:pic>
                    <p:nvPicPr>
                      <p:cNvPr id="0" name=""/>
                      <p:cNvPicPr>
                        <a:picLocks noChangeAspect="1" noChangeArrowheads="1"/>
                      </p:cNvPicPr>
                      <p:nvPr/>
                    </p:nvPicPr>
                    <p:blipFill>
                      <a:blip r:embed="rId7"/>
                      <a:srcRect/>
                      <a:stretch>
                        <a:fillRect/>
                      </a:stretch>
                    </p:blipFill>
                    <p:spPr bwMode="auto">
                      <a:xfrm>
                        <a:off x="3963990" y="1079502"/>
                        <a:ext cx="1508125" cy="982663"/>
                      </a:xfrm>
                      <a:prstGeom prst="rect">
                        <a:avLst/>
                      </a:prstGeom>
                      <a:noFill/>
                      <a:ln>
                        <a:noFill/>
                      </a:ln>
                      <a:effectLs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3310414676"/>
              </p:ext>
            </p:extLst>
          </p:nvPr>
        </p:nvGraphicFramePr>
        <p:xfrm>
          <a:off x="7407275" y="2251077"/>
          <a:ext cx="2362200" cy="962025"/>
        </p:xfrm>
        <a:graphic>
          <a:graphicData uri="http://schemas.openxmlformats.org/presentationml/2006/ole">
            <mc:AlternateContent xmlns:mc="http://schemas.openxmlformats.org/markup-compatibility/2006">
              <mc:Choice xmlns:v="urn:schemas-microsoft-com:vml" Requires="v">
                <p:oleObj spid="_x0000_s10005" name="Equation" r:id="rId8" imgW="952500" imgH="419100" progId="Equation.DSMT4">
                  <p:embed/>
                </p:oleObj>
              </mc:Choice>
              <mc:Fallback>
                <p:oleObj name="Equation" r:id="rId8" imgW="952500" imgH="419100" progId="Equation.DSMT4">
                  <p:embed/>
                  <p:pic>
                    <p:nvPicPr>
                      <p:cNvPr id="0" name=""/>
                      <p:cNvPicPr>
                        <a:picLocks noChangeAspect="1" noChangeArrowheads="1"/>
                      </p:cNvPicPr>
                      <p:nvPr/>
                    </p:nvPicPr>
                    <p:blipFill>
                      <a:blip r:embed="rId9"/>
                      <a:srcRect/>
                      <a:stretch>
                        <a:fillRect/>
                      </a:stretch>
                    </p:blipFill>
                    <p:spPr bwMode="auto">
                      <a:xfrm>
                        <a:off x="7407275" y="2251077"/>
                        <a:ext cx="2362200" cy="962025"/>
                      </a:xfrm>
                      <a:prstGeom prst="rect">
                        <a:avLst/>
                      </a:prstGeom>
                      <a:noFill/>
                      <a:ln>
                        <a:noFill/>
                      </a:ln>
                      <a:effectLst/>
                      <a:extLst/>
                    </p:spPr>
                  </p:pic>
                </p:oleObj>
              </mc:Fallback>
            </mc:AlternateContent>
          </a:graphicData>
        </a:graphic>
      </p:graphicFrame>
      <p:sp>
        <p:nvSpPr>
          <p:cNvPr id="12" name="Rectangle 11"/>
          <p:cNvSpPr/>
          <p:nvPr/>
        </p:nvSpPr>
        <p:spPr>
          <a:xfrm>
            <a:off x="932610" y="4719022"/>
            <a:ext cx="8255752" cy="461665"/>
          </a:xfrm>
          <a:prstGeom prst="rect">
            <a:avLst/>
          </a:prstGeom>
        </p:spPr>
        <p:txBody>
          <a:bodyPr wrap="square">
            <a:spAutoFit/>
          </a:bodyPr>
          <a:lstStyle/>
          <a:p>
            <a:pPr algn="l"/>
            <a:r>
              <a:rPr lang="en-US" sz="2400" dirty="0" smtClean="0"/>
              <a:t>Adding up the contributions to overall applied voltage</a:t>
            </a:r>
            <a:endParaRPr lang="en-US" sz="2400" dirty="0"/>
          </a:p>
        </p:txBody>
      </p:sp>
      <p:graphicFrame>
        <p:nvGraphicFramePr>
          <p:cNvPr id="13" name="Object 3"/>
          <p:cNvGraphicFramePr>
            <a:graphicFrameLocks noChangeAspect="1"/>
          </p:cNvGraphicFramePr>
          <p:nvPr>
            <p:extLst>
              <p:ext uri="{D42A27DB-BD31-4B8C-83A1-F6EECF244321}">
                <p14:modId xmlns:p14="http://schemas.microsoft.com/office/powerpoint/2010/main" val="2414759585"/>
              </p:ext>
            </p:extLst>
          </p:nvPr>
        </p:nvGraphicFramePr>
        <p:xfrm>
          <a:off x="1556532" y="5331601"/>
          <a:ext cx="6040438" cy="1368425"/>
        </p:xfrm>
        <a:graphic>
          <a:graphicData uri="http://schemas.openxmlformats.org/presentationml/2006/ole">
            <mc:AlternateContent xmlns:mc="http://schemas.openxmlformats.org/markup-compatibility/2006">
              <mc:Choice xmlns:v="urn:schemas-microsoft-com:vml" Requires="v">
                <p:oleObj spid="_x0000_s10006" name="Equation" r:id="rId10" imgW="1714500" imgH="419100" progId="Equation.DSMT4">
                  <p:embed/>
                </p:oleObj>
              </mc:Choice>
              <mc:Fallback>
                <p:oleObj name="Equation" r:id="rId10" imgW="1714500" imgH="419100" progId="Equation.DSMT4">
                  <p:embed/>
                  <p:pic>
                    <p:nvPicPr>
                      <p:cNvPr id="0" name=""/>
                      <p:cNvPicPr>
                        <a:picLocks noChangeAspect="1" noChangeArrowheads="1"/>
                      </p:cNvPicPr>
                      <p:nvPr/>
                    </p:nvPicPr>
                    <p:blipFill>
                      <a:blip r:embed="rId11"/>
                      <a:srcRect/>
                      <a:stretch>
                        <a:fillRect/>
                      </a:stretch>
                    </p:blipFill>
                    <p:spPr bwMode="auto">
                      <a:xfrm>
                        <a:off x="1556532" y="5331601"/>
                        <a:ext cx="6040438" cy="1368425"/>
                      </a:xfrm>
                      <a:prstGeom prst="rect">
                        <a:avLst/>
                      </a:prstGeom>
                      <a:noFill/>
                      <a:ln>
                        <a:noFill/>
                      </a:ln>
                      <a:effectLst/>
                      <a:extLst/>
                    </p:spPr>
                  </p:pic>
                </p:oleObj>
              </mc:Fallback>
            </mc:AlternateContent>
          </a:graphicData>
        </a:graphic>
      </p:graphicFrame>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ea typeface="Arial" charset="0"/>
                <a:cs typeface="Arial" charset="0"/>
              </a:rPr>
              <a:t>Series RLC circuit</a:t>
            </a:r>
          </a:p>
        </p:txBody>
      </p:sp>
    </p:spTree>
    <p:extLst>
      <p:ext uri="{BB962C8B-B14F-4D97-AF65-F5344CB8AC3E}">
        <p14:creationId xmlns:p14="http://schemas.microsoft.com/office/powerpoint/2010/main" val="3254203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85F57E51F664C83B87C8E4A222F4E" ma:contentTypeVersion="0" ma:contentTypeDescription="Create a new document." ma:contentTypeScope="" ma:versionID="ebc8dd306f6a142732d6c39145b8c6e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B25E5A-619E-4CF7-B380-B907C71CC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0636A5B-9F36-41DC-9C2D-B6E50D1148BB}">
  <ds:schemaRefs>
    <ds:schemaRef ds:uri="http://schemas.microsoft.com/sharepoint/v3/contenttype/forms"/>
  </ds:schemaRefs>
</ds:datastoreItem>
</file>

<file path=customXml/itemProps3.xml><?xml version="1.0" encoding="utf-8"?>
<ds:datastoreItem xmlns:ds="http://schemas.openxmlformats.org/officeDocument/2006/customXml" ds:itemID="{B96653E9-E080-481B-88BF-A67B5AD7262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11547</TotalTime>
  <Words>2562</Words>
  <Application>Microsoft Macintosh PowerPoint</Application>
  <PresentationFormat>A4 Paper (210x297 mm)</PresentationFormat>
  <Paragraphs>461</Paragraphs>
  <Slides>74</Slides>
  <Notes>15</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74</vt:i4>
      </vt:variant>
    </vt:vector>
  </HeadingPairs>
  <TitlesOfParts>
    <vt:vector size="78" baseType="lpstr">
      <vt:lpstr>Office Theme</vt:lpstr>
      <vt:lpstr>Equation</vt:lpstr>
      <vt:lpstr>Document</vt:lpstr>
      <vt:lpstr>MathType 6.0 Equation</vt:lpstr>
      <vt:lpstr>ROCO218: Control Engineering Dr Ian Howard   Lecture 2  Modelling electrical circuits with differential equations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2  Modelling mechanical systems using differential equations</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2 Circular movement</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2 Modelling a DC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2  Numerical solutions of 1st order differential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Interlude  10 minute break</vt:lpstr>
      <vt:lpstr>ROCO218: Control Engineering  Lecture 2  Introduction to Simulink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1  Simulink 2nd order differential 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SOFT211:  Server-Side Programming and Development    Lecture 1 </dc:title>
  <dc:creator>Martin Beck</dc:creator>
  <cp:lastModifiedBy>Ian Howard</cp:lastModifiedBy>
  <cp:revision>1450</cp:revision>
  <cp:lastPrinted>2018-01-28T13:02:38Z</cp:lastPrinted>
  <dcterms:created xsi:type="dcterms:W3CDTF">2013-09-22T15:12:23Z</dcterms:created>
  <dcterms:modified xsi:type="dcterms:W3CDTF">2018-02-05T18:52:12Z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0x010100EF085F57E51F664C83B87C8E4A222F4E</vt:lpwstr>
  </property>
</Properties>
</file>